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256" r:id="rId2"/>
    <p:sldId id="327" r:id="rId3"/>
    <p:sldId id="258" r:id="rId4"/>
    <p:sldId id="259" r:id="rId5"/>
    <p:sldId id="260" r:id="rId6"/>
    <p:sldId id="261" r:id="rId7"/>
    <p:sldId id="265" r:id="rId8"/>
    <p:sldId id="335" r:id="rId9"/>
    <p:sldId id="378" r:id="rId10"/>
    <p:sldId id="379" r:id="rId11"/>
    <p:sldId id="385" r:id="rId12"/>
    <p:sldId id="380" r:id="rId13"/>
    <p:sldId id="381" r:id="rId14"/>
    <p:sldId id="382" r:id="rId15"/>
    <p:sldId id="383" r:id="rId16"/>
    <p:sldId id="292" r:id="rId17"/>
    <p:sldId id="384" r:id="rId18"/>
    <p:sldId id="294" r:id="rId19"/>
    <p:sldId id="352" r:id="rId20"/>
    <p:sldId id="326" r:id="rId21"/>
    <p:sldId id="328" r:id="rId22"/>
    <p:sldId id="386" r:id="rId23"/>
    <p:sldId id="315" r:id="rId2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3" autoAdjust="0"/>
    <p:restoredTop sz="94206" autoAdjust="0"/>
  </p:normalViewPr>
  <p:slideViewPr>
    <p:cSldViewPr>
      <p:cViewPr varScale="1">
        <p:scale>
          <a:sx n="71" d="100"/>
          <a:sy n="71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982AA-6916-46C9-84C1-5FB8F6B84A63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7BF02-BB90-4E64-B0FE-A78127822740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26060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4363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91037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7E6B2EF-4C9A-4639-B786-39148B96CFE6}" type="datetimeFigureOut">
              <a:rPr lang="es-EC" smtClean="0"/>
              <a:t>22/5/2024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fif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419597"/>
            <a:ext cx="6480720" cy="4961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8208912" cy="1021755"/>
          </a:xfrm>
        </p:spPr>
        <p:txBody>
          <a:bodyPr>
            <a:noAutofit/>
          </a:bodyPr>
          <a:lstStyle/>
          <a:p>
            <a:r>
              <a:rPr lang="es-EC" sz="3200" dirty="0">
                <a:solidFill>
                  <a:schemeClr val="tx1"/>
                </a:solidFill>
                <a:latin typeface="Algerian" pitchFamily="82" charset="0"/>
              </a:rPr>
              <a:t>GOBIERNO autónomo descentralizado PARROQUIAL DE LUDO</a:t>
            </a:r>
            <a:br>
              <a:rPr lang="es-EC" sz="3200" dirty="0"/>
            </a:br>
            <a:endParaRPr lang="es-EC" sz="3200" b="1" dirty="0">
              <a:solidFill>
                <a:schemeClr val="accent3">
                  <a:lumMod val="20000"/>
                  <a:lumOff val="80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588224" y="1425738"/>
            <a:ext cx="2555776" cy="4450853"/>
          </a:xfrm>
        </p:spPr>
        <p:txBody>
          <a:bodyPr>
            <a:normAutofit/>
          </a:bodyPr>
          <a:lstStyle/>
          <a:p>
            <a:r>
              <a:rPr lang="es-EC" sz="2800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INFORME DE LABORES</a:t>
            </a:r>
          </a:p>
          <a:p>
            <a:r>
              <a:rPr lang="es-EC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CORRESPONDIENTE</a:t>
            </a:r>
            <a:r>
              <a:rPr lang="es-EC" sz="2800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 AL </a:t>
            </a:r>
          </a:p>
          <a:p>
            <a:r>
              <a:rPr lang="es-EC" sz="2800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AÑO 2023</a:t>
            </a:r>
          </a:p>
        </p:txBody>
      </p:sp>
      <p:pic>
        <p:nvPicPr>
          <p:cNvPr id="6" name="Imagen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4005064"/>
            <a:ext cx="1800200" cy="18715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8443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90144" y="1052736"/>
            <a:ext cx="8568951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>
                <a:latin typeface="Cambria" pitchFamily="18" charset="0"/>
              </a:rPr>
              <a:t>                          </a:t>
            </a:r>
            <a:r>
              <a:rPr lang="es-EC" sz="2800" b="1" dirty="0">
                <a:latin typeface="Cambria" pitchFamily="18" charset="0"/>
              </a:rPr>
              <a:t>ASIGNACIONES  Y RUBROS: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SALDO DEL AÑO 2022 ………………..................................        </a:t>
            </a:r>
            <a:r>
              <a:rPr lang="es-EC" dirty="0">
                <a:solidFill>
                  <a:schemeClr val="tx1"/>
                </a:solidFill>
              </a:rPr>
              <a:t>40,897.85</a:t>
            </a: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MINISTERIO DE FINANZAS: ………………………….........       165,847.14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MUNICIPIO( convenio)      ……………….…………………..            3,000.00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CUENTAS POR COBRAR  AA ……………..…………………            8,000.00   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MVD 2023                       ………………………………………...          78,711.15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OTROS INGRESOS         ………………………………………                  589.83</a:t>
            </a:r>
          </a:p>
          <a:p>
            <a:pPr marL="0" indent="0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         INGRESOS AÑO 2023:</a:t>
            </a:r>
            <a:r>
              <a:rPr lang="es-EC" sz="2800" dirty="0">
                <a:solidFill>
                  <a:srgbClr val="C00000"/>
                </a:solidFill>
                <a:latin typeface="Cambria" pitchFamily="18" charset="0"/>
              </a:rPr>
              <a:t>               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297,045.97</a:t>
            </a:r>
            <a:endParaRPr lang="es-EC" sz="1600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   </a:t>
            </a:r>
            <a:r>
              <a:rPr lang="es-EC" sz="2000" b="1" dirty="0">
                <a:latin typeface="Cambria" pitchFamily="18" charset="0"/>
              </a:rPr>
              <a:t>GASTOS CORRIENTE</a:t>
            </a:r>
            <a:r>
              <a:rPr lang="es-EC" sz="2000" dirty="0">
                <a:latin typeface="Cambria" pitchFamily="18" charset="0"/>
              </a:rPr>
              <a:t>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………………………………………….      </a:t>
            </a:r>
            <a:r>
              <a:rPr lang="es-EC" dirty="0">
                <a:solidFill>
                  <a:schemeClr val="tx1"/>
                </a:solidFill>
              </a:rPr>
              <a:t>83,399.28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es-EC" sz="2000" b="1" dirty="0">
                <a:latin typeface="Cambria" pitchFamily="18" charset="0"/>
              </a:rPr>
              <a:t>GASTOS DE INVERSION: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……………………………………..     120</a:t>
            </a:r>
            <a:r>
              <a:rPr lang="es-EC" dirty="0">
                <a:solidFill>
                  <a:schemeClr val="tx1"/>
                </a:solidFill>
              </a:rPr>
              <a:t>,251.87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es-EC" sz="2000" b="1" dirty="0">
                <a:latin typeface="Cambria" pitchFamily="18" charset="0"/>
              </a:rPr>
              <a:t>GASTOS DE CAPITAL:     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……………………………………..       17</a:t>
            </a:r>
            <a:r>
              <a:rPr lang="es-EC" sz="2000" dirty="0">
                <a:solidFill>
                  <a:schemeClr val="tx1"/>
                </a:solidFill>
              </a:rPr>
              <a:t>,474.74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es-EC" sz="2000" b="1" dirty="0">
                <a:latin typeface="Cambria" pitchFamily="18" charset="0"/>
              </a:rPr>
              <a:t>APLICACIÓN DE FINANCIAMIENTO:  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……………….          </a:t>
            </a:r>
            <a:r>
              <a:rPr lang="es-EC" dirty="0">
                <a:solidFill>
                  <a:schemeClr val="tx1"/>
                </a:solidFill>
              </a:rPr>
              <a:t>23,219.74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              GASTOS AÑO 2023:</a:t>
            </a:r>
            <a:r>
              <a:rPr lang="es-EC" sz="2800" dirty="0">
                <a:solidFill>
                  <a:srgbClr val="C00000"/>
                </a:solidFill>
                <a:latin typeface="Cambria" pitchFamily="18" charset="0"/>
              </a:rPr>
              <a:t>               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244,345.63</a:t>
            </a:r>
            <a:endParaRPr lang="es-EC" sz="2800" b="1" dirty="0"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06162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57400"/>
            <a:ext cx="8280920" cy="4995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C" sz="2000" dirty="0">
                <a:latin typeface="Cambria" pitchFamily="18" charset="0"/>
              </a:rPr>
              <a:t>                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GASTOS CORRIENTE: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>
                <a:latin typeface="Cambria" pitchFamily="18" charset="0"/>
                <a:cs typeface="Calibri" pitchFamily="34" charset="0"/>
              </a:rPr>
              <a:t>S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UELDOS Y BENEFICIOS DE LEY: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PRESIDENTE,VOCALES, SECRETARIA-TESORERA 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SERVICIOS BASICOS: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LUZ, TELEFONO 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GASTOS  ADMINISTRATIVOS: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ACTUALIZACIONES DEL SISTEMA CONTABLE.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PAGINA WEB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INTERNET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SERVICIOS TECNICOS DE COMPUTACION.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MATERIALES DE OFICINA.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VIATICOS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SEGUROS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PAGOS A ENTIDADES DEL SECTOR PUBLICO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FIESTAS PARROQUIALES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CONTADORA</a:t>
            </a:r>
          </a:p>
          <a:p>
            <a:pPr marL="0" indent="0">
              <a:buNone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</a:t>
            </a:r>
            <a:r>
              <a:rPr lang="es-EC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  </a:t>
            </a: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PRESUPUESTO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</a:t>
            </a:r>
            <a:r>
              <a:rPr lang="es-EC" dirty="0">
                <a:solidFill>
                  <a:schemeClr val="tx1"/>
                </a:solidFill>
              </a:rPr>
              <a:t>83,399.28</a:t>
            </a:r>
            <a:endParaRPr lang="es-EC" sz="2800" b="1" dirty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C" sz="2000" dirty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C" sz="2200" dirty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 marL="0" indent="0">
              <a:buNone/>
            </a:pPr>
            <a:endParaRPr lang="es-EC" sz="2000" dirty="0"/>
          </a:p>
          <a:p>
            <a:pPr marL="0" indent="0">
              <a:buNone/>
            </a:pPr>
            <a:endParaRPr lang="es-EC" sz="2000" dirty="0"/>
          </a:p>
          <a:p>
            <a:pPr marL="0" indent="0">
              <a:buNone/>
            </a:pPr>
            <a:endParaRPr lang="es-EC" sz="2000" dirty="0"/>
          </a:p>
          <a:p>
            <a:endParaRPr lang="es-EC" sz="2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96752"/>
          </a:xfrm>
        </p:spPr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75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8424936" cy="428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GASTOS DE INVERSION, CAPITAL FINANCIAMIENTO: </a:t>
            </a:r>
          </a:p>
          <a:p>
            <a:pPr marL="0" indent="0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En base a las competencias establecidas en la Ley del COOTAD; y de acuerdo a los procesos de participación ciudadana. El gobierno parroquial de Ludo a ejecutado varias obras de infra estructura pública y obras sociales, dando fiel cumplimiento  al plan operativo anual POA del año 2023 </a:t>
            </a:r>
          </a:p>
          <a:p>
            <a:pPr marL="0" indent="0">
              <a:buNone/>
            </a:pP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             </a:t>
            </a:r>
          </a:p>
          <a:p>
            <a:pPr marL="0" indent="0">
              <a:buNone/>
            </a:pP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             PRESUPUESTO: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160,946.35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600" dirty="0"/>
              <a:t> </a:t>
            </a:r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01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136903" cy="45365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            </a:t>
            </a:r>
            <a:r>
              <a:rPr lang="es-EC" sz="3200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1.- INFRAESTRUCTURA  PUBLICA: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Con la finalidad de incentivar las actividades deportivas,  promover la organización comunitaria y  apoyar actividades sociales y culturales; el Gobierno Parroquial de Ludo, en base a sus competencias y de acuerdo al Plan Operativo Anual (POA)  a invertido en la compra de materiales y en la contratación de varias obras de ínfima cuantía para mejorar la infraestructura pública del centro parroquial y sus comunidades.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2800" b="1" dirty="0">
                <a:solidFill>
                  <a:srgbClr val="FF0000"/>
                </a:solidFill>
                <a:latin typeface="Cambria" pitchFamily="18" charset="0"/>
              </a:rPr>
              <a:t>: </a:t>
            </a:r>
            <a:r>
              <a:rPr lang="es-EC" sz="2800" b="1" dirty="0"/>
              <a:t>7,259.24 </a:t>
            </a:r>
            <a:endParaRPr lang="es-EC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7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348880"/>
            <a:ext cx="8136903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			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190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sz="3600" b="1" dirty="0">
              <a:solidFill>
                <a:schemeClr val="tx1"/>
              </a:solidFill>
              <a:latin typeface="Algerian" pitchFamily="82" charset="0"/>
              <a:cs typeface="Andalus" pitchFamily="18" charset="-78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115A19-C963-4579-91EE-970D71CCD8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3168352" cy="23762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D1BABE7-9B1B-4DE4-9D60-1E46608189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628800"/>
            <a:ext cx="3168352" cy="23762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DE4D072-6AD3-4A5E-BA61-71B607B7C1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/>
          <a:stretch/>
        </p:blipFill>
        <p:spPr>
          <a:xfrm>
            <a:off x="0" y="4042808"/>
            <a:ext cx="3024665" cy="27363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D1565A1-C858-463F-9877-819CADBDB1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896" y="4042808"/>
            <a:ext cx="3460320" cy="27363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466A01-ACF6-4F5A-94AC-61BC06C75C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47" y="3119891"/>
            <a:ext cx="246111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34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0108" y="2348880"/>
            <a:ext cx="8208911" cy="324036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s-EC" sz="3600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2.- </a:t>
            </a:r>
            <a:r>
              <a:rPr lang="es-EC" sz="3500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INTEGRACIÓN COMUNITARIA Y RESCATE DE VALORES</a:t>
            </a:r>
            <a:r>
              <a:rPr lang="es-EC" sz="3600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:</a:t>
            </a:r>
          </a:p>
          <a:p>
            <a:pPr marL="0" indent="0" algn="just">
              <a:buNone/>
            </a:pPr>
            <a:endParaRPr lang="es-EC" sz="3600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s-EC" sz="3600" b="1" dirty="0">
              <a:solidFill>
                <a:srgbClr val="002060"/>
              </a:solidFill>
              <a:latin typeface="Cambria" pitchFamily="18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3200" b="1" dirty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3200" b="1" dirty="0">
                <a:solidFill>
                  <a:srgbClr val="FF0000"/>
                </a:solidFill>
                <a:latin typeface="Cambria" pitchFamily="18" charset="0"/>
              </a:rPr>
              <a:t>: </a:t>
            </a:r>
            <a:r>
              <a:rPr lang="es-EC" sz="2800" b="1" dirty="0"/>
              <a:t>10,500.00 </a:t>
            </a:r>
            <a:r>
              <a:rPr lang="es-EC" dirty="0"/>
              <a:t>				</a:t>
            </a:r>
          </a:p>
          <a:p>
            <a:pPr marL="0" lvl="0" indent="0">
              <a:buNone/>
            </a:pP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marL="0" lvl="0" indent="0">
              <a:buNone/>
            </a:pP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			</a:t>
            </a:r>
          </a:p>
          <a:p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9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30132B6-A66F-4E0D-9D48-DF1FE6B4D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8760"/>
            <a:ext cx="3590144" cy="278824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20D6B6F-BD2D-4A8E-A2F8-3EAFACEB11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268760"/>
            <a:ext cx="4248472" cy="27882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36E1A24-C130-4927-B0B6-6BC537AD51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48" y="4057006"/>
            <a:ext cx="3693695" cy="261102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DCEC5FC-3316-40E8-83E2-7AA9FA597E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94" y="4057006"/>
            <a:ext cx="4165521" cy="26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3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132856"/>
            <a:ext cx="8136903" cy="38164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3.- MEJORAMIENTO DE LAS CONDICIONES DE MOVILIDAD:</a:t>
            </a:r>
          </a:p>
          <a:p>
            <a:pPr marL="0" indent="0" algn="just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2000" b="1" dirty="0">
                <a:solidFill>
                  <a:srgbClr val="FF0000"/>
                </a:solidFill>
                <a:latin typeface="Cambria" pitchFamily="18" charset="0"/>
              </a:rPr>
              <a:t>: </a:t>
            </a:r>
            <a:r>
              <a:rPr lang="es-EC" sz="2000" b="1" dirty="0"/>
              <a:t>61,021.53 </a:t>
            </a:r>
            <a:endParaRPr lang="es-EC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91818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49897" y="2132856"/>
            <a:ext cx="8136903" cy="38164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			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97987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2BD7DF-A203-41E5-9440-075C25861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9"/>
            <a:ext cx="3672408" cy="26962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ED6DB4C-2816-48DA-B6AF-9A13D677D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72" y="4037055"/>
            <a:ext cx="3955794" cy="24329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342DC8-2D8D-4DC6-954B-B89FD785C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340768"/>
            <a:ext cx="4149305" cy="26962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932574B-CB86-45A5-B15C-6B3B2A03AF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266" y="4037055"/>
            <a:ext cx="4069079" cy="243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6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6FA4528-06F4-4D40-81C8-C53BFD0C5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71" y="-62462"/>
            <a:ext cx="8327858" cy="12497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A7465F-78FB-43AE-BB35-C2CAE05E3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3537506" cy="216024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158777-0078-4D4A-9B72-A554086F9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58" y="1412776"/>
            <a:ext cx="3735302" cy="21602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73F35A7-56A6-4B02-89AB-80A11E9562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1" y="3573016"/>
            <a:ext cx="2931790" cy="30595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F9393F9-85B3-4AB8-B843-2F4CBA1331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957" y="3606008"/>
            <a:ext cx="4638419" cy="305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9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132856"/>
            <a:ext cx="8136903" cy="38164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4.- ATENCIÓN AL SECTOR VULNERABLE:</a:t>
            </a:r>
          </a:p>
          <a:p>
            <a:pPr marL="0" indent="0" algn="just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2000" b="1" dirty="0">
                <a:solidFill>
                  <a:srgbClr val="FF0000"/>
                </a:solidFill>
                <a:latin typeface="Cambria" pitchFamily="18" charset="0"/>
              </a:rPr>
              <a:t>: </a:t>
            </a:r>
            <a:r>
              <a:rPr lang="es-EC" sz="2000" b="1" dirty="0"/>
              <a:t>8,759.28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			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014282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4F242A8-204B-4EA2-B1D4-EA510279B6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53" y="1268760"/>
            <a:ext cx="3742075" cy="2808312"/>
          </a:xfr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23A9826-F3F4-4554-BEFC-2EC76710D3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856" y="1268760"/>
            <a:ext cx="4036568" cy="28083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771C4B7-173D-4D38-9978-05E5DB7BF9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8" y="4221088"/>
            <a:ext cx="3954420" cy="229858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DA02EF7-0D58-498A-A0BF-CDA96F13A6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112" y="4221089"/>
            <a:ext cx="3802288" cy="229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07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BDDF8238-3635-49B9-949D-3D290F93A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C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5.- FOMENTO PRODUCTIVO:</a:t>
            </a:r>
          </a:p>
          <a:p>
            <a:pPr marL="0" indent="0" algn="just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2000" b="1" dirty="0">
                <a:solidFill>
                  <a:srgbClr val="FF0000"/>
                </a:solidFill>
                <a:latin typeface="Cambria" pitchFamily="18" charset="0"/>
              </a:rPr>
              <a:t>: </a:t>
            </a:r>
            <a:r>
              <a:rPr lang="es-EC" sz="2000" b="1" dirty="0"/>
              <a:t>35,660.91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			</a:t>
            </a:r>
          </a:p>
          <a:p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4397C23-7813-4150-9893-90BE77BA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002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D802522-985A-4AF0-AC97-964B85E92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96965"/>
            <a:ext cx="3538736" cy="2480107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B7CAF89E-7FB9-41E8-A2E3-A7E2E228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DF7293-23F7-442F-ABE2-C676ABBBF1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592619"/>
            <a:ext cx="3301266" cy="24801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18785B5-A95D-4AFC-897D-A618E76EC2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86" y="3995280"/>
            <a:ext cx="3869164" cy="277658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ADA5FB3-9BE0-49A5-B93B-CBF9DC79AA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077" y="4017438"/>
            <a:ext cx="3605145" cy="27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52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3" cy="48965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C" sz="2800" b="1" dirty="0">
                <a:latin typeface="Cambria" pitchFamily="18" charset="0"/>
              </a:rPr>
              <a:t>    6.- INVERSION EN PERSONAL ADMINISTRATIVO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PERSONAL FINANCIERO.-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Se ha contratado los servicios de una asesora técnica, para el manejo administrativo del GAD parroquial.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PERSONAL DE ASEO.-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Se ha contratado los servicios de una persona para mantener limpio las instalaciones del gobierno local, las calle y el centro parroquial; así como también para que haga la limpieza y  mantenimiento del cementerio general.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PERSONAL TECNICO: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Se a contratado los servicio profesionales de un Ingeniero, para que diseñe y asesore la ejecución de los proyectos de infraestructura pública y de una persona para el manejo de compras publicas, realizar la información para el semplades, </a:t>
            </a:r>
            <a:r>
              <a:rPr lang="es-EC" sz="2000">
                <a:solidFill>
                  <a:schemeClr val="tx1"/>
                </a:solidFill>
                <a:latin typeface="Cambria" pitchFamily="18" charset="0"/>
              </a:rPr>
              <a:t>sigad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y la defensoría del pueblo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PROMOTORA SOCIAL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: Se a contratado una persona para que motive y de  seguimiento al proyecto de adultos mayores, personas con discapacidad y niñas, niños y adolecentes.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                             </a:t>
            </a: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PRESUPUESTO.-</a:t>
            </a:r>
            <a:r>
              <a:rPr lang="es-EC" b="1" dirty="0"/>
              <a:t> 14,449.85 </a:t>
            </a: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012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A085E71-4C21-49FA-929E-9AD4CF8EB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C" sz="3200" b="1" dirty="0">
                <a:latin typeface="Cambria" pitchFamily="18" charset="0"/>
              </a:rPr>
              <a:t>8.- APLICACIÓN DE FINANCIAMIENTO:</a:t>
            </a:r>
          </a:p>
          <a:p>
            <a:pPr algn="just">
              <a:buFont typeface="Wingdings" pitchFamily="2" charset="2"/>
              <a:buChar char="Ø"/>
            </a:pPr>
            <a:r>
              <a:rPr lang="es-ES" b="1" dirty="0">
                <a:solidFill>
                  <a:schemeClr val="tx1"/>
                </a:solidFill>
                <a:latin typeface="Cambria" pitchFamily="18" charset="0"/>
              </a:rPr>
              <a:t>De manera anual se paga el crédito que incurrió el </a:t>
            </a:r>
            <a:r>
              <a:rPr lang="es-ES" b="1" dirty="0" err="1">
                <a:solidFill>
                  <a:schemeClr val="tx1"/>
                </a:solidFill>
                <a:latin typeface="Cambria" pitchFamily="18" charset="0"/>
              </a:rPr>
              <a:t>gad</a:t>
            </a:r>
            <a:r>
              <a:rPr lang="es-ES" b="1" dirty="0">
                <a:solidFill>
                  <a:schemeClr val="tx1"/>
                </a:solidFill>
                <a:latin typeface="Cambria" pitchFamily="18" charset="0"/>
              </a:rPr>
              <a:t> parroquial por la compra de la retroexcavadora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3300" b="1" dirty="0">
                <a:solidFill>
                  <a:srgbClr val="C00000"/>
                </a:solidFill>
                <a:latin typeface="Cambria" pitchFamily="18" charset="0"/>
              </a:rPr>
              <a:t>PRESUPUESTO.- </a:t>
            </a:r>
            <a:r>
              <a:rPr lang="es-EC" sz="3600" dirty="0">
                <a:solidFill>
                  <a:schemeClr val="tx1"/>
                </a:solidFill>
              </a:rPr>
              <a:t>23,219.74</a:t>
            </a:r>
            <a:endParaRPr lang="es-EC" sz="3200" b="1" dirty="0">
              <a:solidFill>
                <a:schemeClr val="tx1"/>
              </a:solidFill>
              <a:latin typeface="Cambria" pitchFamily="18" charset="0"/>
            </a:endParaRPr>
          </a:p>
          <a:p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E8C12B1-8738-4A6C-ADF3-CCD65B7E5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8899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64137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C" sz="2800" b="1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800" b="1" dirty="0">
                <a:latin typeface="Cambria" pitchFamily="18" charset="0"/>
              </a:rPr>
              <a:t>          PROCESOS DE PARTICIPACION CIUDADANA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ASAMBLEAS  PARROQUIALES: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Dando cumplimiento con la constitución, con la Ley del COOTAD y con la Ley de Participación Ciudadana y Control Social, el gobierno local todos los años a convocado a dos asambleas parroquiales </a:t>
            </a:r>
          </a:p>
          <a:p>
            <a:pPr marL="0" indent="0" algn="just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Asamblea de Rendición de Cuentas de año 2022.-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Donde se dio a conocer a la ciudadanía la gestión realizada en el periodo 2018, dando de esta manera cumplimiento a lo establecido por la Ley de Participación ciudadana y control social.</a:t>
            </a:r>
          </a:p>
          <a:p>
            <a:pPr marL="0" indent="0" algn="just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Asamblea de Priorización de obras para el 2024.-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Esta asamblea se realizo por cuanto según la Ley debe priorizar los gastos con la participación de la gente.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89588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352927" cy="4353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000" b="1" dirty="0">
                <a:latin typeface="Cambria" pitchFamily="18" charset="0"/>
              </a:rPr>
              <a:t>ASAMBLEA DE PRIORIZACIÓN DE OBRAS PARA EL AÑO 2024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C798E5-3EF4-4F04-9063-F2DAF0C59B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150288"/>
            <a:ext cx="3744415" cy="23454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05CFD7F-4A20-4C8A-B30C-1050066D84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795" y="2118861"/>
            <a:ext cx="3345557" cy="21603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4C5DFD8-471A-46DF-AE5C-6A3BC71BCF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7" y="4529113"/>
            <a:ext cx="3645269" cy="23454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6BB08E0-34B1-4449-97D4-DF579A091A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939" y="4495719"/>
            <a:ext cx="3632147" cy="234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7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3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>
                <a:latin typeface="Cambria" pitchFamily="18" charset="0"/>
              </a:rPr>
              <a:t>                        </a:t>
            </a:r>
            <a:r>
              <a:rPr lang="es-EC" sz="2800" b="1" dirty="0">
                <a:latin typeface="Cambria" pitchFamily="18" charset="0"/>
              </a:rPr>
              <a:t>GESTIONES REALIZADAS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1.-GOBIERNO PROVINCIAL.-</a:t>
            </a:r>
          </a:p>
          <a:p>
            <a:pPr marL="0" indent="0" algn="just">
              <a:buNone/>
            </a:pP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Con </a:t>
            </a:r>
            <a:r>
              <a:rPr lang="es-EC" b="1" dirty="0" err="1">
                <a:solidFill>
                  <a:srgbClr val="C00000"/>
                </a:solidFill>
                <a:latin typeface="Cambria" pitchFamily="18" charset="0"/>
              </a:rPr>
              <a:t>autogestion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: </a:t>
            </a:r>
          </a:p>
          <a:p>
            <a:pPr marL="0" indent="0" algn="just">
              <a:buNone/>
            </a:pP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Para el mejoramiento de la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via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Cuchil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-Ludo se realizo la gestión al Gobierno Provincial con el aporte de 69,139.84 en maquinaria</a:t>
            </a:r>
          </a:p>
          <a:p>
            <a:pPr marL="0" indent="0" algn="just">
              <a:buNone/>
            </a:pPr>
            <a:endParaRPr lang="es-EC" sz="20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5230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752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2.-GOBIERNO CANTONAL.-</a:t>
            </a:r>
          </a:p>
          <a:p>
            <a:pPr marL="0" indent="0" algn="just">
              <a:buNone/>
            </a:pPr>
            <a:endParaRPr lang="es-EC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s-EC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Para el mejoramiento de la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via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Cuchil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-Ludo se gestiono al GAD Municipal de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Sigsig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teniendo el apoyo de 44.800 en maquinaria.</a:t>
            </a:r>
            <a:endParaRPr lang="es-EC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5166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4524028-0948-4C5E-9518-D76B0F01256D}"/>
              </a:ext>
            </a:extLst>
          </p:cNvPr>
          <p:cNvSpPr/>
          <p:nvPr/>
        </p:nvSpPr>
        <p:spPr>
          <a:xfrm>
            <a:off x="395536" y="1988841"/>
            <a:ext cx="80648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De parte del GAD Parroquial para el mejoramiento de la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via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800" b="1" dirty="0" err="1">
                <a:solidFill>
                  <a:srgbClr val="C00000"/>
                </a:solidFill>
                <a:latin typeface="Cambria" pitchFamily="18" charset="0"/>
              </a:rPr>
              <a:t>Cuchil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–Ludo se aporto con 36,556.80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. </a:t>
            </a:r>
            <a:endParaRPr lang="es-EC" b="1" dirty="0">
              <a:latin typeface="Cambria" pitchFamily="18" charset="0"/>
            </a:endParaRPr>
          </a:p>
          <a:p>
            <a:pPr algn="just"/>
            <a:r>
              <a:rPr lang="es-EC" sz="2000" b="1" dirty="0">
                <a:latin typeface="Cambria" pitchFamily="18" charset="0"/>
              </a:rPr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F8D145-0881-466C-A7DE-4B64D24E6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03" y="620688"/>
            <a:ext cx="8321761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27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936104"/>
          </a:xfrm>
        </p:spPr>
        <p:txBody>
          <a:bodyPr>
            <a:normAutofit/>
          </a:bodyPr>
          <a:lstStyle/>
          <a:p>
            <a:r>
              <a:rPr lang="es-EC" sz="36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sz="3600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064896" cy="46805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C" sz="2400" b="1" dirty="0">
              <a:solidFill>
                <a:srgbClr val="C00000"/>
              </a:solidFill>
              <a:latin typeface="Bodoni MT" pitchFamily="18" charset="0"/>
            </a:endParaRPr>
          </a:p>
          <a:p>
            <a:pPr marL="0" indent="0" algn="just">
              <a:buNone/>
            </a:pPr>
            <a:r>
              <a:rPr lang="es-EC" sz="2400" b="1" dirty="0">
                <a:solidFill>
                  <a:srgbClr val="C00000"/>
                </a:solidFill>
                <a:latin typeface="Bodoni MT" pitchFamily="18" charset="0"/>
              </a:rPr>
              <a:t>          </a:t>
            </a:r>
            <a:r>
              <a:rPr lang="es-EC" sz="2400" b="1" dirty="0">
                <a:solidFill>
                  <a:schemeClr val="bg1"/>
                </a:solidFill>
                <a:latin typeface="Bodoni MT" pitchFamily="18" charset="0"/>
              </a:rPr>
              <a:t>MIEMBROS DEL GAD PARROQUIAL DE LUDO</a:t>
            </a:r>
          </a:p>
          <a:p>
            <a:pPr marL="0" indent="0" algn="ctr">
              <a:buNone/>
            </a:pPr>
            <a:endParaRPr lang="es-EC" sz="2400" b="1" dirty="0">
              <a:solidFill>
                <a:schemeClr val="bg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PRESIDENTE:  Sr. RENE PESANTEZ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VOCALES:          Sra. GLADYS VELEZACA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                              Ab. WALTER MOROCHO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	             Ing. PAUL AYORA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                              Srta.  ISABEL MATAILO</a:t>
            </a:r>
          </a:p>
          <a:p>
            <a:pPr marL="0" indent="0" algn="just">
              <a:buNone/>
            </a:pPr>
            <a:endParaRPr lang="es-EC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RENDICION DE CUENTAS DEL 01 DE  ENERO AL 31 DE DICIEMBRE DEL </a:t>
            </a:r>
            <a:r>
              <a:rPr lang="es-EC" b="1">
                <a:solidFill>
                  <a:srgbClr val="C00000"/>
                </a:solidFill>
                <a:latin typeface="Cambria" pitchFamily="18" charset="0"/>
              </a:rPr>
              <a:t>AÑO 2023. 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s-EC" sz="2800" b="1" dirty="0">
                <a:solidFill>
                  <a:srgbClr val="FF0000"/>
                </a:solidFill>
                <a:latin typeface="Cambria" pitchFamily="18" charset="0"/>
              </a:rPr>
              <a:t>GRACIAS POR SU ATENCION.</a:t>
            </a:r>
          </a:p>
        </p:txBody>
      </p:sp>
    </p:spTree>
    <p:extLst>
      <p:ext uri="{BB962C8B-B14F-4D97-AF65-F5344CB8AC3E}">
        <p14:creationId xmlns:p14="http://schemas.microsoft.com/office/powerpoint/2010/main" val="95789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11773</TotalTime>
  <Words>819</Words>
  <Application>Microsoft Office PowerPoint</Application>
  <PresentationFormat>Presentación en pantalla (4:3)</PresentationFormat>
  <Paragraphs>121</Paragraphs>
  <Slides>23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Algerian</vt:lpstr>
      <vt:lpstr>Arial</vt:lpstr>
      <vt:lpstr>Bodoni MT</vt:lpstr>
      <vt:lpstr>Calibri</vt:lpstr>
      <vt:lpstr>Cambria</vt:lpstr>
      <vt:lpstr>Candara</vt:lpstr>
      <vt:lpstr>Symbol</vt:lpstr>
      <vt:lpstr>Wingdings</vt:lpstr>
      <vt:lpstr>Forma de onda</vt:lpstr>
      <vt:lpstr>GOBIERNO autónomo descentralizado PARROQUIAL DE LUDO </vt:lpstr>
      <vt:lpstr>GOBIERNO PARROQUIAL DE LUDO</vt:lpstr>
      <vt:lpstr>GOBIERNO PARROQUIAL DE LUDO</vt:lpstr>
      <vt:lpstr> 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Presentación de PowerPoint</vt:lpstr>
      <vt:lpstr>GOBIERNO PARROQUIAL DE LUDO</vt:lpstr>
      <vt:lpstr>GOBIERNO PARROQUIAL DE LUDO</vt:lpstr>
      <vt:lpstr>Presentación de PowerPoint</vt:lpstr>
      <vt:lpstr>Presentación de PowerPoint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Presentación de PowerPoint</vt:lpstr>
      <vt:lpstr>GOBIERNO PARROQUIAL DE LUDO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GOBIERNO AUTONOMO DESCENTRALIZADO PARROQUIAL DE LUDO</dc:title>
  <dc:creator>Usuario</dc:creator>
  <cp:lastModifiedBy>user</cp:lastModifiedBy>
  <cp:revision>570</cp:revision>
  <dcterms:created xsi:type="dcterms:W3CDTF">2014-03-17T20:00:14Z</dcterms:created>
  <dcterms:modified xsi:type="dcterms:W3CDTF">2024-05-22T13:53:17Z</dcterms:modified>
</cp:coreProperties>
</file>