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07" r:id="rId14"/>
    <p:sldId id="308"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4" d="100"/>
          <a:sy n="74" d="100"/>
        </p:scale>
        <p:origin x="4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DB148381-EA9B-40CF-8657-DA384495A0C7}" type="datetimeFigureOut">
              <a:rPr lang="es-EC" smtClean="0"/>
              <a:t>16/05/2022</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4066454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B148381-EA9B-40CF-8657-DA384495A0C7}" type="datetimeFigureOut">
              <a:rPr lang="es-EC" smtClean="0"/>
              <a:t>16/05/2022</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4052814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B148381-EA9B-40CF-8657-DA384495A0C7}" type="datetimeFigureOut">
              <a:rPr lang="es-EC" smtClean="0"/>
              <a:t>16/05/2022</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3418334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B148381-EA9B-40CF-8657-DA384495A0C7}" type="datetimeFigureOut">
              <a:rPr lang="es-EC" smtClean="0"/>
              <a:t>16/05/2022</a:t>
            </a:fld>
            <a:endParaRPr lang="es-EC"/>
          </a:p>
        </p:txBody>
      </p:sp>
      <p:sp>
        <p:nvSpPr>
          <p:cNvPr id="6" name="Footer Placeholder 5"/>
          <p:cNvSpPr>
            <a:spLocks noGrp="1"/>
          </p:cNvSpPr>
          <p:nvPr>
            <p:ph type="ftr" sz="quarter" idx="11"/>
          </p:nvPr>
        </p:nvSpPr>
        <p:spPr/>
        <p:txBody>
          <a:bodyPr/>
          <a:lstStyle/>
          <a:p>
            <a:endParaRPr lang="es-EC"/>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139334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B148381-EA9B-40CF-8657-DA384495A0C7}" type="datetimeFigureOut">
              <a:rPr lang="es-EC" smtClean="0"/>
              <a:t>16/05/2022</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1511080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B148381-EA9B-40CF-8657-DA384495A0C7}" type="datetimeFigureOut">
              <a:rPr lang="es-EC" smtClean="0"/>
              <a:t>16/05/2022</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430851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148381-EA9B-40CF-8657-DA384495A0C7}" type="datetimeFigureOut">
              <a:rPr lang="es-EC" smtClean="0"/>
              <a:t>16/05/2022</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3857761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B148381-EA9B-40CF-8657-DA384495A0C7}" type="datetimeFigureOut">
              <a:rPr lang="es-EC" smtClean="0"/>
              <a:t>16/05/2022</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342986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B148381-EA9B-40CF-8657-DA384495A0C7}" type="datetimeFigureOut">
              <a:rPr lang="es-EC" smtClean="0"/>
              <a:t>16/05/2022</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244213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B148381-EA9B-40CF-8657-DA384495A0C7}" type="datetimeFigureOut">
              <a:rPr lang="es-EC" smtClean="0"/>
              <a:t>16/05/2022</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1927504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B148381-EA9B-40CF-8657-DA384495A0C7}" type="datetimeFigureOut">
              <a:rPr lang="es-EC" smtClean="0"/>
              <a:t>16/05/2022</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DB2D3F-F0B1-4715-AC76-D1B45418B86F}"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72539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DB148381-EA9B-40CF-8657-DA384495A0C7}" type="datetimeFigureOut">
              <a:rPr lang="es-EC" smtClean="0"/>
              <a:t>16/05/2022</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527696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DB148381-EA9B-40CF-8657-DA384495A0C7}" type="datetimeFigureOut">
              <a:rPr lang="es-EC" smtClean="0"/>
              <a:t>16/05/2022</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DB2D3F-F0B1-4715-AC76-D1B45418B86F}"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87591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DB148381-EA9B-40CF-8657-DA384495A0C7}" type="datetimeFigureOut">
              <a:rPr lang="es-EC" smtClean="0"/>
              <a:t>16/05/2022</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3652128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B148381-EA9B-40CF-8657-DA384495A0C7}" type="datetimeFigureOut">
              <a:rPr lang="es-EC" smtClean="0"/>
              <a:t>16/05/2022</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3516282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B148381-EA9B-40CF-8657-DA384495A0C7}" type="datetimeFigureOut">
              <a:rPr lang="es-EC" smtClean="0"/>
              <a:t>16/05/2022</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DB2D3F-F0B1-4715-AC76-D1B45418B86F}" type="slidenum">
              <a:rPr lang="es-EC" smtClean="0"/>
              <a:t>‹Nº›</a:t>
            </a:fld>
            <a:endParaRPr lang="es-EC"/>
          </a:p>
        </p:txBody>
      </p:sp>
    </p:spTree>
    <p:extLst>
      <p:ext uri="{BB962C8B-B14F-4D97-AF65-F5344CB8AC3E}">
        <p14:creationId xmlns:p14="http://schemas.microsoft.com/office/powerpoint/2010/main" val="3985407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B148381-EA9B-40CF-8657-DA384495A0C7}" type="datetimeFigureOut">
              <a:rPr lang="es-EC" smtClean="0"/>
              <a:t>16/05/2022</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DB2D3F-F0B1-4715-AC76-D1B45418B86F}" type="slidenum">
              <a:rPr lang="es-EC" smtClean="0"/>
              <a:t>‹Nº›</a:t>
            </a:fld>
            <a:endParaRPr lang="es-EC"/>
          </a:p>
        </p:txBody>
      </p:sp>
    </p:spTree>
    <p:extLst>
      <p:ext uri="{BB962C8B-B14F-4D97-AF65-F5344CB8AC3E}">
        <p14:creationId xmlns:p14="http://schemas.microsoft.com/office/powerpoint/2010/main" val="398879397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8.xml"/><Relationship Id="rId5" Type="http://schemas.openxmlformats.org/officeDocument/2006/relationships/image" Target="../media/image20.pn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8.xml"/><Relationship Id="rId5" Type="http://schemas.openxmlformats.org/officeDocument/2006/relationships/image" Target="../media/image24.jp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8.xml"/><Relationship Id="rId5" Type="http://schemas.openxmlformats.org/officeDocument/2006/relationships/image" Target="../media/image30.jpg"/><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8.xml"/><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8.xml"/><Relationship Id="rId5" Type="http://schemas.openxmlformats.org/officeDocument/2006/relationships/image" Target="../media/image50.jpg"/><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46905" y="231820"/>
            <a:ext cx="5979653" cy="1873874"/>
          </a:xfrm>
        </p:spPr>
        <p:txBody>
          <a:bodyPr>
            <a:normAutofit fontScale="90000"/>
          </a:bodyPr>
          <a:lstStyle/>
          <a:p>
            <a:r>
              <a:rPr lang="es-EC" sz="2700" dirty="0">
                <a:solidFill>
                  <a:srgbClr val="00B0F0"/>
                </a:solidFill>
                <a:latin typeface="Algerian" pitchFamily="82" charset="0"/>
              </a:rPr>
              <a:t>GOBIERNO autónomo descentralizado PARROQUIAL DE </a:t>
            </a:r>
            <a:r>
              <a:rPr lang="es-EC" sz="2700" dirty="0" smtClean="0">
                <a:solidFill>
                  <a:srgbClr val="00B0F0"/>
                </a:solidFill>
                <a:latin typeface="Algerian" pitchFamily="82" charset="0"/>
              </a:rPr>
              <a:t>LUDO </a:t>
            </a:r>
            <a:r>
              <a:rPr lang="es-EC" b="1" i="1" dirty="0">
                <a:solidFill>
                  <a:srgbClr val="00B0F0"/>
                </a:solidFill>
                <a:latin typeface="Cambria" pitchFamily="18" charset="0"/>
                <a:cs typeface="Calibri" pitchFamily="34" charset="0"/>
              </a:rPr>
              <a:t/>
            </a:r>
            <a:br>
              <a:rPr lang="es-EC" b="1" i="1" dirty="0">
                <a:solidFill>
                  <a:srgbClr val="00B0F0"/>
                </a:solidFill>
                <a:latin typeface="Cambria" pitchFamily="18" charset="0"/>
                <a:cs typeface="Calibri" pitchFamily="34" charset="0"/>
              </a:rPr>
            </a:br>
            <a:r>
              <a:rPr lang="es-EC" b="1" i="1" dirty="0">
                <a:solidFill>
                  <a:schemeClr val="bg1"/>
                </a:solidFill>
                <a:latin typeface="Cambria" pitchFamily="18" charset="0"/>
                <a:cs typeface="Calibri" pitchFamily="34" charset="0"/>
              </a:rPr>
              <a:t/>
            </a:r>
            <a:br>
              <a:rPr lang="es-EC" b="1" i="1" dirty="0">
                <a:solidFill>
                  <a:schemeClr val="bg1"/>
                </a:solidFill>
                <a:latin typeface="Cambria" pitchFamily="18" charset="0"/>
                <a:cs typeface="Calibri" pitchFamily="34" charset="0"/>
              </a:rPr>
            </a:br>
            <a:endParaRPr lang="es-EC" dirty="0">
              <a:solidFill>
                <a:srgbClr val="00B0F0"/>
              </a:solidFill>
            </a:endParaRPr>
          </a:p>
        </p:txBody>
      </p:sp>
      <p:sp>
        <p:nvSpPr>
          <p:cNvPr id="9" name="Marcador de texto 8"/>
          <p:cNvSpPr>
            <a:spLocks noGrp="1"/>
          </p:cNvSpPr>
          <p:nvPr>
            <p:ph type="body" sz="half" idx="2"/>
          </p:nvPr>
        </p:nvSpPr>
        <p:spPr>
          <a:xfrm>
            <a:off x="1878169" y="3153569"/>
            <a:ext cx="3505199" cy="2370874"/>
          </a:xfrm>
        </p:spPr>
        <p:txBody>
          <a:bodyPr/>
          <a:lstStyle/>
          <a:p>
            <a:endParaRPr lang="es-EC" dirty="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307" y="1635617"/>
            <a:ext cx="7835932" cy="4312788"/>
          </a:xfrm>
          <a:prstGeom prst="rect">
            <a:avLst/>
          </a:prstGeom>
        </p:spPr>
      </p:pic>
      <p:pic>
        <p:nvPicPr>
          <p:cNvPr id="11" name="Marcador de contenido 10"/>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9103641" y="1734665"/>
            <a:ext cx="2950983" cy="3882872"/>
          </a:xfrm>
          <a:prstGeom prst="rect">
            <a:avLst/>
          </a:prstGeom>
        </p:spPr>
      </p:pic>
      <p:sp>
        <p:nvSpPr>
          <p:cNvPr id="13" name="Rectángulo 12"/>
          <p:cNvSpPr/>
          <p:nvPr/>
        </p:nvSpPr>
        <p:spPr>
          <a:xfrm>
            <a:off x="5497557" y="3517977"/>
            <a:ext cx="3606084" cy="2246769"/>
          </a:xfrm>
          <a:prstGeom prst="rect">
            <a:avLst/>
          </a:prstGeom>
        </p:spPr>
        <p:txBody>
          <a:bodyPr wrap="square">
            <a:spAutoFit/>
          </a:bodyPr>
          <a:lstStyle/>
          <a:p>
            <a:r>
              <a:rPr lang="es-EC" sz="2800" b="1" i="1" dirty="0" smtClean="0">
                <a:solidFill>
                  <a:srgbClr val="00B0F0"/>
                </a:solidFill>
                <a:latin typeface="Cambria" pitchFamily="18" charset="0"/>
                <a:cs typeface="Calibri" pitchFamily="34" charset="0"/>
              </a:rPr>
              <a:t>INFORME DE LABORES</a:t>
            </a:r>
          </a:p>
          <a:p>
            <a:r>
              <a:rPr lang="es-EC" sz="2800" b="1" i="1" dirty="0" smtClean="0">
                <a:solidFill>
                  <a:srgbClr val="00B0F0"/>
                </a:solidFill>
                <a:latin typeface="Cambria" pitchFamily="18" charset="0"/>
                <a:cs typeface="Calibri" pitchFamily="34" charset="0"/>
              </a:rPr>
              <a:t>CORRESPONDIENTE AL </a:t>
            </a:r>
          </a:p>
          <a:p>
            <a:r>
              <a:rPr lang="es-EC" sz="2800" b="1" i="1" dirty="0" smtClean="0">
                <a:solidFill>
                  <a:srgbClr val="00B0F0"/>
                </a:solidFill>
                <a:latin typeface="Cambria" pitchFamily="18" charset="0"/>
                <a:cs typeface="Calibri" pitchFamily="34" charset="0"/>
              </a:rPr>
              <a:t>AÑO 2021</a:t>
            </a:r>
            <a:endParaRPr lang="es-EC" sz="2800" b="1" i="1" dirty="0">
              <a:solidFill>
                <a:srgbClr val="00B0F0"/>
              </a:solidFill>
              <a:latin typeface="Cambria" pitchFamily="18" charset="0"/>
              <a:cs typeface="Calibri" pitchFamily="34" charset="0"/>
            </a:endParaRPr>
          </a:p>
        </p:txBody>
      </p:sp>
    </p:spTree>
    <p:extLst>
      <p:ext uri="{BB962C8B-B14F-4D97-AF65-F5344CB8AC3E}">
        <p14:creationId xmlns:p14="http://schemas.microsoft.com/office/powerpoint/2010/main" val="1091234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5717661" cy="976312"/>
          </a:xfrm>
        </p:spPr>
        <p:txBody>
          <a:bodyPr>
            <a:noAutofit/>
          </a:bodyPr>
          <a:lstStyle/>
          <a:p>
            <a:r>
              <a:rPr lang="es-EC" sz="2800" dirty="0">
                <a:solidFill>
                  <a:srgbClr val="00B0F0"/>
                </a:solidFill>
                <a:latin typeface="Algerian" pitchFamily="82" charset="0"/>
              </a:rPr>
              <a:t>GOBERNO PARROQUIAL DE LUDO</a:t>
            </a:r>
            <a:endParaRPr lang="es-EC" sz="2800" dirty="0">
              <a:solidFill>
                <a:srgbClr val="00B0F0"/>
              </a:solidFill>
            </a:endParaRPr>
          </a:p>
        </p:txBody>
      </p:sp>
      <p:sp>
        <p:nvSpPr>
          <p:cNvPr id="5" name="Rectángulo 4"/>
          <p:cNvSpPr/>
          <p:nvPr/>
        </p:nvSpPr>
        <p:spPr>
          <a:xfrm>
            <a:off x="2589211" y="1422400"/>
            <a:ext cx="8661885" cy="4524315"/>
          </a:xfrm>
          <a:prstGeom prst="rect">
            <a:avLst/>
          </a:prstGeom>
        </p:spPr>
        <p:txBody>
          <a:bodyPr wrap="square">
            <a:spAutoFit/>
          </a:bodyPr>
          <a:lstStyle/>
          <a:p>
            <a:r>
              <a:rPr lang="es-EC" b="1" dirty="0" smtClean="0">
                <a:latin typeface="Cambria" pitchFamily="18" charset="0"/>
              </a:rPr>
              <a:t> </a:t>
            </a:r>
            <a:r>
              <a:rPr lang="es-EC" sz="2400" b="1" dirty="0" smtClean="0">
                <a:latin typeface="Cambria" pitchFamily="18" charset="0"/>
              </a:rPr>
              <a:t>ASIGNACIONES  Y RUBROS:</a:t>
            </a:r>
          </a:p>
          <a:p>
            <a:pPr>
              <a:buFont typeface="Wingdings" pitchFamily="2" charset="2"/>
              <a:buChar char="Ø"/>
            </a:pPr>
            <a:r>
              <a:rPr lang="es-EC" dirty="0" smtClean="0">
                <a:solidFill>
                  <a:schemeClr val="tx1"/>
                </a:solidFill>
                <a:latin typeface="Cambria" pitchFamily="18" charset="0"/>
              </a:rPr>
              <a:t>SALDO DEL AÑO 2020 ………………..................................        139,342.88</a:t>
            </a:r>
          </a:p>
          <a:p>
            <a:pPr>
              <a:buFont typeface="Wingdings" pitchFamily="2" charset="2"/>
              <a:buChar char="Ø"/>
            </a:pPr>
            <a:r>
              <a:rPr lang="es-EC" dirty="0" smtClean="0">
                <a:solidFill>
                  <a:schemeClr val="tx1"/>
                </a:solidFill>
                <a:latin typeface="Cambria" pitchFamily="18" charset="0"/>
              </a:rPr>
              <a:t>MINISTERIO DE FINANZAS: ………………………….........       185,819.12</a:t>
            </a:r>
          </a:p>
          <a:p>
            <a:pPr>
              <a:buFont typeface="Wingdings" pitchFamily="2" charset="2"/>
              <a:buChar char="Ø"/>
            </a:pPr>
            <a:r>
              <a:rPr lang="es-EC" dirty="0" smtClean="0">
                <a:solidFill>
                  <a:schemeClr val="tx1"/>
                </a:solidFill>
                <a:latin typeface="Cambria" pitchFamily="18" charset="0"/>
              </a:rPr>
              <a:t>CUENTAS POR COBRAR  AÑO 2020 ……………………              4,676.64</a:t>
            </a:r>
          </a:p>
          <a:p>
            <a:pPr>
              <a:buFont typeface="Wingdings" pitchFamily="2" charset="2"/>
              <a:buChar char="Ø"/>
            </a:pPr>
            <a:r>
              <a:rPr lang="es-EC" dirty="0" smtClean="0">
                <a:solidFill>
                  <a:schemeClr val="tx1"/>
                </a:solidFill>
                <a:latin typeface="Cambria" pitchFamily="18" charset="0"/>
              </a:rPr>
              <a:t>MANTENIMIENTO VIAL DELEGADO Y PRESUPUESTO PARTICIPATIVO2021………………………………………...             94,416.19</a:t>
            </a:r>
          </a:p>
          <a:p>
            <a:pPr>
              <a:buFont typeface="Wingdings" pitchFamily="2" charset="2"/>
              <a:buChar char="Ø"/>
            </a:pPr>
            <a:r>
              <a:rPr lang="es-ES" dirty="0" smtClean="0">
                <a:solidFill>
                  <a:schemeClr val="tx1"/>
                </a:solidFill>
                <a:latin typeface="Cambria" pitchFamily="18" charset="0"/>
              </a:rPr>
              <a:t>PRESTAMO BDE ………………………………………………..          121,833.00</a:t>
            </a:r>
            <a:endParaRPr lang="es-EC" dirty="0" smtClean="0">
              <a:solidFill>
                <a:schemeClr val="tx1"/>
              </a:solidFill>
              <a:latin typeface="Cambria" pitchFamily="18" charset="0"/>
            </a:endParaRPr>
          </a:p>
          <a:p>
            <a:pPr>
              <a:buFont typeface="Wingdings" pitchFamily="2" charset="2"/>
              <a:buChar char="Ø"/>
            </a:pPr>
            <a:r>
              <a:rPr lang="es-EC" dirty="0" smtClean="0">
                <a:solidFill>
                  <a:schemeClr val="tx1"/>
                </a:solidFill>
                <a:latin typeface="Cambria" pitchFamily="18" charset="0"/>
              </a:rPr>
              <a:t>IVA 2021……………………………………………………………             18,220.73</a:t>
            </a:r>
          </a:p>
          <a:p>
            <a:pPr>
              <a:buFont typeface="Wingdings" pitchFamily="2" charset="2"/>
              <a:buChar char="Ø"/>
            </a:pPr>
            <a:r>
              <a:rPr lang="es-ES" dirty="0" smtClean="0">
                <a:solidFill>
                  <a:schemeClr val="tx1"/>
                </a:solidFill>
                <a:latin typeface="Cambria" pitchFamily="18" charset="0"/>
              </a:rPr>
              <a:t>ANTICIPOS PROVEEDORES ………………………………..             18.767.73</a:t>
            </a:r>
            <a:endParaRPr lang="es-EC" dirty="0" smtClean="0">
              <a:solidFill>
                <a:schemeClr val="tx1"/>
              </a:solidFill>
              <a:latin typeface="Cambria" pitchFamily="18" charset="0"/>
            </a:endParaRPr>
          </a:p>
          <a:p>
            <a:r>
              <a:rPr lang="es-EC" sz="2400" b="1" dirty="0" smtClean="0">
                <a:solidFill>
                  <a:srgbClr val="C00000"/>
                </a:solidFill>
                <a:latin typeface="Cambria" pitchFamily="18" charset="0"/>
              </a:rPr>
              <a:t>          INGRESOS AÑO 2021:</a:t>
            </a:r>
            <a:r>
              <a:rPr lang="es-EC" sz="2400" dirty="0" smtClean="0">
                <a:solidFill>
                  <a:srgbClr val="C00000"/>
                </a:solidFill>
                <a:latin typeface="Cambria" pitchFamily="18" charset="0"/>
              </a:rPr>
              <a:t>                 </a:t>
            </a:r>
            <a:r>
              <a:rPr lang="es-EC" sz="2400" b="1" dirty="0" smtClean="0">
                <a:solidFill>
                  <a:srgbClr val="C00000"/>
                </a:solidFill>
                <a:latin typeface="Cambria" pitchFamily="18" charset="0"/>
              </a:rPr>
              <a:t>583,076.29</a:t>
            </a:r>
            <a:endParaRPr lang="es-EC" sz="1400" b="1" dirty="0" smtClean="0">
              <a:solidFill>
                <a:srgbClr val="C00000"/>
              </a:solidFill>
              <a:latin typeface="Cambria" pitchFamily="18" charset="0"/>
            </a:endParaRPr>
          </a:p>
          <a:p>
            <a:r>
              <a:rPr lang="es-EC" dirty="0" smtClean="0">
                <a:solidFill>
                  <a:schemeClr val="tx1"/>
                </a:solidFill>
                <a:latin typeface="Cambria" pitchFamily="18" charset="0"/>
              </a:rPr>
              <a:t>    </a:t>
            </a:r>
            <a:r>
              <a:rPr lang="es-EC" b="1" dirty="0" smtClean="0">
                <a:latin typeface="Cambria" pitchFamily="18" charset="0"/>
              </a:rPr>
              <a:t>GASTOS CORRIENTE</a:t>
            </a:r>
            <a:r>
              <a:rPr lang="es-EC" dirty="0" smtClean="0">
                <a:latin typeface="Cambria" pitchFamily="18" charset="0"/>
              </a:rPr>
              <a:t>: </a:t>
            </a:r>
            <a:r>
              <a:rPr lang="es-EC" dirty="0" smtClean="0">
                <a:solidFill>
                  <a:schemeClr val="tx1"/>
                </a:solidFill>
                <a:latin typeface="Cambria" pitchFamily="18" charset="0"/>
              </a:rPr>
              <a:t>………………………………………….         </a:t>
            </a:r>
            <a:r>
              <a:rPr lang="es-EC" dirty="0" smtClean="0">
                <a:solidFill>
                  <a:schemeClr val="tx1"/>
                </a:solidFill>
                <a:latin typeface="Cambria" panose="02040503050406030204" pitchFamily="18" charset="0"/>
                <a:ea typeface="Cambria" panose="02040503050406030204" pitchFamily="18" charset="0"/>
              </a:rPr>
              <a:t>70,826.41</a:t>
            </a:r>
            <a:endParaRPr lang="es-EC" b="1" dirty="0" smtClean="0">
              <a:solidFill>
                <a:schemeClr val="tx1"/>
              </a:solidFill>
              <a:latin typeface="Cambria" pitchFamily="18" charset="0"/>
              <a:ea typeface="Cambria" panose="02040503050406030204" pitchFamily="18" charset="0"/>
            </a:endParaRPr>
          </a:p>
          <a:p>
            <a:r>
              <a:rPr lang="es-EC" dirty="0" smtClean="0">
                <a:solidFill>
                  <a:schemeClr val="tx1"/>
                </a:solidFill>
                <a:latin typeface="Cambria" pitchFamily="18" charset="0"/>
              </a:rPr>
              <a:t>     </a:t>
            </a:r>
            <a:r>
              <a:rPr lang="es-EC" b="1" dirty="0" smtClean="0">
                <a:latin typeface="Cambria" pitchFamily="18" charset="0"/>
              </a:rPr>
              <a:t>GASTOS DE INVERSION: </a:t>
            </a:r>
            <a:r>
              <a:rPr lang="es-EC" dirty="0" smtClean="0">
                <a:solidFill>
                  <a:schemeClr val="tx1"/>
                </a:solidFill>
                <a:latin typeface="Cambria" pitchFamily="18" charset="0"/>
              </a:rPr>
              <a:t>……………………………………..        </a:t>
            </a:r>
            <a:r>
              <a:rPr lang="es-EC" dirty="0" smtClean="0">
                <a:solidFill>
                  <a:schemeClr val="tx1"/>
                </a:solidFill>
                <a:latin typeface="Cambria" panose="02040503050406030204" pitchFamily="18" charset="0"/>
                <a:ea typeface="Cambria" panose="02040503050406030204" pitchFamily="18" charset="0"/>
              </a:rPr>
              <a:t>226,133.64</a:t>
            </a:r>
          </a:p>
          <a:p>
            <a:r>
              <a:rPr lang="es-ES" dirty="0" smtClean="0">
                <a:solidFill>
                  <a:schemeClr val="tx1"/>
                </a:solidFill>
                <a:latin typeface="Cambria" panose="02040503050406030204" pitchFamily="18" charset="0"/>
                <a:ea typeface="Cambria" panose="02040503050406030204" pitchFamily="18" charset="0"/>
              </a:rPr>
              <a:t>      </a:t>
            </a:r>
            <a:r>
              <a:rPr lang="es-ES" b="1" dirty="0" smtClean="0">
                <a:latin typeface="Cambria" panose="02040503050406030204" pitchFamily="18" charset="0"/>
                <a:ea typeface="Cambria" panose="02040503050406030204" pitchFamily="18" charset="0"/>
              </a:rPr>
              <a:t>GASTOS DE CAPITAL:  </a:t>
            </a:r>
            <a:r>
              <a:rPr lang="es-ES" dirty="0" smtClean="0">
                <a:solidFill>
                  <a:schemeClr val="tx1"/>
                </a:solidFill>
                <a:latin typeface="Cambria" panose="02040503050406030204" pitchFamily="18" charset="0"/>
                <a:ea typeface="Cambria" panose="02040503050406030204" pitchFamily="18" charset="0"/>
              </a:rPr>
              <a:t>………………………………………</a:t>
            </a:r>
            <a:r>
              <a:rPr lang="es-ES" b="1" dirty="0" smtClean="0">
                <a:solidFill>
                  <a:schemeClr val="tx1"/>
                </a:solidFill>
                <a:latin typeface="Cambria" panose="02040503050406030204" pitchFamily="18" charset="0"/>
                <a:ea typeface="Cambria" panose="02040503050406030204" pitchFamily="18" charset="0"/>
              </a:rPr>
              <a:t>          </a:t>
            </a:r>
            <a:r>
              <a:rPr lang="es-EC" dirty="0" smtClean="0">
                <a:solidFill>
                  <a:schemeClr val="tx1"/>
                </a:solidFill>
                <a:latin typeface="Cambria" panose="02040503050406030204" pitchFamily="18" charset="0"/>
                <a:ea typeface="Cambria" panose="02040503050406030204" pitchFamily="18" charset="0"/>
              </a:rPr>
              <a:t>139,512.80</a:t>
            </a:r>
            <a:endParaRPr lang="es-EC" b="1" dirty="0" smtClean="0">
              <a:solidFill>
                <a:schemeClr val="tx1"/>
              </a:solidFill>
              <a:latin typeface="Cambria" panose="02040503050406030204" pitchFamily="18" charset="0"/>
              <a:ea typeface="Cambria" panose="02040503050406030204" pitchFamily="18" charset="0"/>
            </a:endParaRPr>
          </a:p>
          <a:p>
            <a:r>
              <a:rPr lang="es-EC" b="1" dirty="0" smtClean="0">
                <a:solidFill>
                  <a:schemeClr val="tx1"/>
                </a:solidFill>
                <a:latin typeface="Cambria" pitchFamily="18" charset="0"/>
              </a:rPr>
              <a:t>     </a:t>
            </a:r>
            <a:r>
              <a:rPr lang="es-EC" b="1" dirty="0" smtClean="0">
                <a:latin typeface="Cambria" pitchFamily="18" charset="0"/>
              </a:rPr>
              <a:t>CUENTAS POR PAGAR: </a:t>
            </a:r>
            <a:r>
              <a:rPr lang="es-EC" dirty="0" smtClean="0">
                <a:solidFill>
                  <a:schemeClr val="tx1"/>
                </a:solidFill>
                <a:latin typeface="Cambria" pitchFamily="18" charset="0"/>
              </a:rPr>
              <a:t>……………………………………….            </a:t>
            </a:r>
            <a:r>
              <a:rPr lang="es-EC" dirty="0" smtClean="0">
                <a:solidFill>
                  <a:schemeClr val="tx1"/>
                </a:solidFill>
                <a:latin typeface="Cambria" panose="02040503050406030204" pitchFamily="18" charset="0"/>
                <a:ea typeface="Cambria" panose="02040503050406030204" pitchFamily="18" charset="0"/>
              </a:rPr>
              <a:t>17,670.04</a:t>
            </a:r>
            <a:endParaRPr lang="es-EC" b="1" dirty="0" smtClean="0">
              <a:solidFill>
                <a:schemeClr val="tx1"/>
              </a:solidFill>
              <a:latin typeface="Cambria" pitchFamily="18" charset="0"/>
              <a:ea typeface="Cambria" panose="02040503050406030204" pitchFamily="18" charset="0"/>
            </a:endParaRPr>
          </a:p>
          <a:p>
            <a:r>
              <a:rPr lang="es-EC" sz="2400" b="1" dirty="0" smtClean="0">
                <a:solidFill>
                  <a:srgbClr val="C00000"/>
                </a:solidFill>
                <a:latin typeface="Cambria" pitchFamily="18" charset="0"/>
              </a:rPr>
              <a:t>               GASTOS AÑO 2021:</a:t>
            </a:r>
            <a:r>
              <a:rPr lang="es-EC" sz="2400" dirty="0" smtClean="0">
                <a:solidFill>
                  <a:srgbClr val="C00000"/>
                </a:solidFill>
                <a:latin typeface="Cambria" pitchFamily="18" charset="0"/>
              </a:rPr>
              <a:t>                 </a:t>
            </a:r>
            <a:r>
              <a:rPr lang="es-EC" sz="2400" b="1" dirty="0" smtClean="0">
                <a:solidFill>
                  <a:srgbClr val="C00000"/>
                </a:solidFill>
                <a:latin typeface="Cambria" pitchFamily="18" charset="0"/>
              </a:rPr>
              <a:t>454,142.89</a:t>
            </a:r>
            <a:endParaRPr lang="es-EC" dirty="0"/>
          </a:p>
        </p:txBody>
      </p:sp>
    </p:spTree>
    <p:extLst>
      <p:ext uri="{BB962C8B-B14F-4D97-AF65-F5344CB8AC3E}">
        <p14:creationId xmlns:p14="http://schemas.microsoft.com/office/powerpoint/2010/main" val="237551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56555" y="0"/>
            <a:ext cx="6515031" cy="1117600"/>
          </a:xfrm>
        </p:spPr>
        <p:txBody>
          <a:bodyPr>
            <a:noAutofit/>
          </a:bodyPr>
          <a:lstStyle/>
          <a:p>
            <a:r>
              <a:rPr lang="es-EC" sz="2800" dirty="0">
                <a:solidFill>
                  <a:schemeClr val="tx1"/>
                </a:solidFill>
                <a:latin typeface="Algerian" pitchFamily="82" charset="0"/>
              </a:rPr>
              <a:t>GOBIERNO PARROQUIAL DE LUDO</a:t>
            </a:r>
            <a:endParaRPr lang="es-EC" sz="2800" dirty="0"/>
          </a:p>
        </p:txBody>
      </p:sp>
      <p:sp>
        <p:nvSpPr>
          <p:cNvPr id="5" name="Rectángulo 4"/>
          <p:cNvSpPr/>
          <p:nvPr/>
        </p:nvSpPr>
        <p:spPr>
          <a:xfrm>
            <a:off x="1469571" y="1117600"/>
            <a:ext cx="10287000" cy="4924425"/>
          </a:xfrm>
          <a:prstGeom prst="rect">
            <a:avLst/>
          </a:prstGeom>
        </p:spPr>
        <p:txBody>
          <a:bodyPr wrap="square">
            <a:spAutoFit/>
          </a:bodyPr>
          <a:lstStyle/>
          <a:p>
            <a:r>
              <a:rPr lang="es-EC" sz="2800" b="1" dirty="0">
                <a:solidFill>
                  <a:srgbClr val="C00000"/>
                </a:solidFill>
                <a:latin typeface="Cambria" pitchFamily="18" charset="0"/>
                <a:cs typeface="Calibri" pitchFamily="34" charset="0"/>
              </a:rPr>
              <a:t>GASTOS CORRIENTE:</a:t>
            </a:r>
          </a:p>
          <a:p>
            <a:pPr>
              <a:buFont typeface="Wingdings" pitchFamily="2" charset="2"/>
              <a:buChar char="Ø"/>
            </a:pPr>
            <a:r>
              <a:rPr lang="es-EC" sz="2000" b="1" dirty="0">
                <a:latin typeface="Cambria" pitchFamily="18" charset="0"/>
                <a:cs typeface="Calibri" pitchFamily="34" charset="0"/>
              </a:rPr>
              <a:t>SUELDOS Y BENEFICIOS DE LEY: </a:t>
            </a:r>
            <a:r>
              <a:rPr lang="es-EC" sz="2000" dirty="0">
                <a:latin typeface="Cambria" pitchFamily="18" charset="0"/>
                <a:cs typeface="Calibri" pitchFamily="34" charset="0"/>
              </a:rPr>
              <a:t>PRESIDENTE,VOCALES, SECRETARIA-TESORERA </a:t>
            </a:r>
          </a:p>
          <a:p>
            <a:pPr>
              <a:buFont typeface="Wingdings" pitchFamily="2" charset="2"/>
              <a:buChar char="Ø"/>
            </a:pPr>
            <a:r>
              <a:rPr lang="es-EC" sz="2000" b="1" dirty="0">
                <a:latin typeface="Cambria" pitchFamily="18" charset="0"/>
                <a:cs typeface="Calibri" pitchFamily="34" charset="0"/>
              </a:rPr>
              <a:t>SERVICIOS BASICOS: </a:t>
            </a:r>
            <a:r>
              <a:rPr lang="es-EC" sz="2000" dirty="0">
                <a:latin typeface="Cambria" pitchFamily="18" charset="0"/>
                <a:cs typeface="Calibri" pitchFamily="34" charset="0"/>
              </a:rPr>
              <a:t>LUZ, TELEFONO </a:t>
            </a:r>
          </a:p>
          <a:p>
            <a:pPr>
              <a:buFont typeface="Wingdings" pitchFamily="2" charset="2"/>
              <a:buChar char="Ø"/>
            </a:pPr>
            <a:r>
              <a:rPr lang="es-EC" sz="2000" b="1" dirty="0">
                <a:latin typeface="Cambria" pitchFamily="18" charset="0"/>
                <a:cs typeface="Calibri" pitchFamily="34" charset="0"/>
              </a:rPr>
              <a:t>GASTOS  ADMINISTRATIVOS:</a:t>
            </a:r>
          </a:p>
          <a:p>
            <a:pPr>
              <a:buFont typeface="Arial" pitchFamily="34" charset="0"/>
              <a:buChar char="•"/>
            </a:pPr>
            <a:r>
              <a:rPr lang="es-EC" dirty="0">
                <a:latin typeface="Cambria" pitchFamily="18" charset="0"/>
                <a:cs typeface="Calibri" pitchFamily="34" charset="0"/>
              </a:rPr>
              <a:t>ACTUALIZACIONES DEL SISTEMA CONTABLE.</a:t>
            </a:r>
          </a:p>
          <a:p>
            <a:pPr>
              <a:buFont typeface="Arial" pitchFamily="34" charset="0"/>
              <a:buChar char="•"/>
            </a:pPr>
            <a:r>
              <a:rPr lang="es-EC" dirty="0">
                <a:latin typeface="Cambria" pitchFamily="18" charset="0"/>
                <a:cs typeface="Calibri" pitchFamily="34" charset="0"/>
              </a:rPr>
              <a:t>PAGINA WEB</a:t>
            </a:r>
          </a:p>
          <a:p>
            <a:pPr>
              <a:buFont typeface="Arial" pitchFamily="34" charset="0"/>
              <a:buChar char="•"/>
            </a:pPr>
            <a:r>
              <a:rPr lang="es-EC" dirty="0">
                <a:latin typeface="Cambria" pitchFamily="18" charset="0"/>
                <a:cs typeface="Calibri" pitchFamily="34" charset="0"/>
              </a:rPr>
              <a:t>INTERNET</a:t>
            </a:r>
          </a:p>
          <a:p>
            <a:pPr>
              <a:buFont typeface="Arial" pitchFamily="34" charset="0"/>
              <a:buChar char="•"/>
            </a:pPr>
            <a:r>
              <a:rPr lang="es-EC" dirty="0">
                <a:latin typeface="Cambria" pitchFamily="18" charset="0"/>
                <a:cs typeface="Calibri" pitchFamily="34" charset="0"/>
              </a:rPr>
              <a:t>SERVICIOS TECNICOS DE COMPUTACION.</a:t>
            </a:r>
          </a:p>
          <a:p>
            <a:pPr>
              <a:buFont typeface="Arial" pitchFamily="34" charset="0"/>
              <a:buChar char="•"/>
            </a:pPr>
            <a:r>
              <a:rPr lang="es-EC" dirty="0">
                <a:latin typeface="Cambria" pitchFamily="18" charset="0"/>
                <a:cs typeface="Calibri" pitchFamily="34" charset="0"/>
              </a:rPr>
              <a:t>MATERIALES DE OFICINA.</a:t>
            </a:r>
          </a:p>
          <a:p>
            <a:pPr>
              <a:buFont typeface="Arial" pitchFamily="34" charset="0"/>
              <a:buChar char="•"/>
            </a:pPr>
            <a:r>
              <a:rPr lang="es-EC" dirty="0">
                <a:latin typeface="Cambria" pitchFamily="18" charset="0"/>
                <a:cs typeface="Calibri" pitchFamily="34" charset="0"/>
              </a:rPr>
              <a:t>VIATICOS</a:t>
            </a:r>
          </a:p>
          <a:p>
            <a:pPr>
              <a:buFont typeface="Arial" pitchFamily="34" charset="0"/>
              <a:buChar char="•"/>
            </a:pPr>
            <a:r>
              <a:rPr lang="es-EC" dirty="0">
                <a:latin typeface="Cambria" pitchFamily="18" charset="0"/>
                <a:cs typeface="Calibri" pitchFamily="34" charset="0"/>
              </a:rPr>
              <a:t>SEGUROS</a:t>
            </a:r>
          </a:p>
          <a:p>
            <a:pPr>
              <a:buFont typeface="Arial" pitchFamily="34" charset="0"/>
              <a:buChar char="•"/>
            </a:pPr>
            <a:r>
              <a:rPr lang="es-EC" dirty="0">
                <a:latin typeface="Cambria" pitchFamily="18" charset="0"/>
                <a:cs typeface="Calibri" pitchFamily="34" charset="0"/>
              </a:rPr>
              <a:t>PAGOS A ENTIDADES DEL SECTOR PUBLICO</a:t>
            </a:r>
          </a:p>
          <a:p>
            <a:pPr>
              <a:buFont typeface="Arial" pitchFamily="34" charset="0"/>
              <a:buChar char="•"/>
            </a:pPr>
            <a:r>
              <a:rPr lang="es-ES" dirty="0">
                <a:latin typeface="Cambria" pitchFamily="18" charset="0"/>
                <a:cs typeface="Calibri" pitchFamily="34" charset="0"/>
              </a:rPr>
              <a:t>PAGO INTERES PRESTAMO</a:t>
            </a:r>
            <a:endParaRPr lang="es-EC" dirty="0">
              <a:latin typeface="Cambria" pitchFamily="18" charset="0"/>
              <a:cs typeface="Calibri" pitchFamily="34" charset="0"/>
            </a:endParaRPr>
          </a:p>
          <a:p>
            <a:pPr>
              <a:buFont typeface="Arial" pitchFamily="34" charset="0"/>
              <a:buChar char="•"/>
            </a:pPr>
            <a:r>
              <a:rPr lang="es-EC" dirty="0">
                <a:latin typeface="Cambria" pitchFamily="18" charset="0"/>
                <a:cs typeface="Calibri" pitchFamily="34" charset="0"/>
              </a:rPr>
              <a:t>FIESTAS PARROQUIALES</a:t>
            </a:r>
          </a:p>
          <a:p>
            <a:pPr>
              <a:buFont typeface="Arial" pitchFamily="34" charset="0"/>
              <a:buChar char="•"/>
            </a:pPr>
            <a:r>
              <a:rPr lang="es-EC" dirty="0">
                <a:latin typeface="Cambria" pitchFamily="18" charset="0"/>
                <a:cs typeface="Calibri" pitchFamily="34" charset="0"/>
              </a:rPr>
              <a:t>CONTADORA</a:t>
            </a:r>
          </a:p>
          <a:p>
            <a:r>
              <a:rPr lang="es-EC" dirty="0">
                <a:latin typeface="Cambria" pitchFamily="18" charset="0"/>
                <a:cs typeface="Calibri" pitchFamily="34" charset="0"/>
              </a:rPr>
              <a:t>              </a:t>
            </a:r>
            <a:r>
              <a:rPr lang="es-EC" dirty="0">
                <a:solidFill>
                  <a:srgbClr val="C00000"/>
                </a:solidFill>
                <a:latin typeface="Cambria" pitchFamily="18" charset="0"/>
                <a:cs typeface="Calibri" pitchFamily="34" charset="0"/>
              </a:rPr>
              <a:t>      </a:t>
            </a:r>
            <a:r>
              <a:rPr lang="es-EC" sz="2800" b="1" dirty="0">
                <a:latin typeface="Cambria" pitchFamily="18" charset="0"/>
                <a:cs typeface="Calibri" pitchFamily="34" charset="0"/>
              </a:rPr>
              <a:t>PRESUPUESTO</a:t>
            </a:r>
            <a:r>
              <a:rPr lang="es-EC" sz="2800" b="1" dirty="0">
                <a:solidFill>
                  <a:srgbClr val="C00000"/>
                </a:solidFill>
                <a:latin typeface="Cambria" pitchFamily="18" charset="0"/>
                <a:cs typeface="Calibri" pitchFamily="34" charset="0"/>
              </a:rPr>
              <a:t>    </a:t>
            </a:r>
            <a:r>
              <a:rPr lang="es-EC" b="1" dirty="0"/>
              <a:t>70,826.41</a:t>
            </a:r>
            <a:endParaRPr lang="es-EC" sz="2800" b="1" dirty="0">
              <a:latin typeface="Cambria" pitchFamily="18" charset="0"/>
              <a:cs typeface="Calibri" pitchFamily="34" charset="0"/>
            </a:endParaRPr>
          </a:p>
        </p:txBody>
      </p:sp>
    </p:spTree>
    <p:extLst>
      <p:ext uri="{BB962C8B-B14F-4D97-AF65-F5344CB8AC3E}">
        <p14:creationId xmlns:p14="http://schemas.microsoft.com/office/powerpoint/2010/main" val="3273287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5404861" cy="976312"/>
          </a:xfrm>
        </p:spPr>
        <p:txBody>
          <a:bodyPr>
            <a:noAutofit/>
          </a:bodyPr>
          <a:lstStyle/>
          <a:p>
            <a:r>
              <a:rPr lang="es-EC" sz="2800" dirty="0">
                <a:solidFill>
                  <a:schemeClr val="tx1"/>
                </a:solidFill>
                <a:latin typeface="Algerian" pitchFamily="82" charset="0"/>
              </a:rPr>
              <a:t>GOBIERNO PARROQUIAL DE LUDO</a:t>
            </a:r>
            <a:endParaRPr lang="es-EC" sz="2800" dirty="0"/>
          </a:p>
        </p:txBody>
      </p:sp>
      <p:sp>
        <p:nvSpPr>
          <p:cNvPr id="5" name="Rectángulo 4"/>
          <p:cNvSpPr/>
          <p:nvPr/>
        </p:nvSpPr>
        <p:spPr>
          <a:xfrm>
            <a:off x="1946211" y="1809858"/>
            <a:ext cx="9290059" cy="3046988"/>
          </a:xfrm>
          <a:prstGeom prst="rect">
            <a:avLst/>
          </a:prstGeom>
        </p:spPr>
        <p:txBody>
          <a:bodyPr wrap="square">
            <a:spAutoFit/>
          </a:bodyPr>
          <a:lstStyle/>
          <a:p>
            <a:r>
              <a:rPr lang="es-EC" sz="2800" b="1" dirty="0">
                <a:solidFill>
                  <a:srgbClr val="C00000"/>
                </a:solidFill>
                <a:latin typeface="Cambria" pitchFamily="18" charset="0"/>
                <a:cs typeface="Calibri" pitchFamily="34" charset="0"/>
              </a:rPr>
              <a:t> GASTOS DE INVERSION: </a:t>
            </a:r>
          </a:p>
          <a:p>
            <a:r>
              <a:rPr lang="es-EC" dirty="0">
                <a:latin typeface="Cambria" pitchFamily="18" charset="0"/>
                <a:cs typeface="Calibri" pitchFamily="34" charset="0"/>
              </a:rPr>
              <a:t>En base a las competencias establecidas en la Ley del COOTAD; y de acuerdo a los procesos de participación ciudadana. El gobierno parroquial de Ludo a ejecutado varias obras de infra estructura pública y obras sociales, dando fiel cumplimiento  al plan operativo anual POA del año 2021, pagando los compromisos adquiridos como es el prestamos con el BDE que durante el año 2021 llego aun valor de 13,410.94 y las cuentas que quedaron pendientes del año 2020 por un valor de 4,259.10 </a:t>
            </a:r>
          </a:p>
          <a:p>
            <a:r>
              <a:rPr lang="es-EC" sz="2800" b="1" dirty="0">
                <a:latin typeface="Cambria" pitchFamily="18" charset="0"/>
                <a:cs typeface="Calibri" pitchFamily="34" charset="0"/>
              </a:rPr>
              <a:t>                       </a:t>
            </a:r>
          </a:p>
          <a:p>
            <a:r>
              <a:rPr lang="es-EC" sz="2800" b="1" dirty="0">
                <a:latin typeface="Cambria" pitchFamily="18" charset="0"/>
                <a:cs typeface="Calibri" pitchFamily="34" charset="0"/>
              </a:rPr>
              <a:t>                       PRESUPUESTO:</a:t>
            </a:r>
            <a:r>
              <a:rPr lang="es-EC" sz="2800" b="1" dirty="0">
                <a:solidFill>
                  <a:srgbClr val="C00000"/>
                </a:solidFill>
                <a:latin typeface="Cambria" pitchFamily="18" charset="0"/>
                <a:cs typeface="Calibri" pitchFamily="34" charset="0"/>
              </a:rPr>
              <a:t> </a:t>
            </a:r>
            <a:r>
              <a:rPr lang="es-EC" sz="2800" b="1" dirty="0">
                <a:latin typeface="Cambria" pitchFamily="18" charset="0"/>
                <a:cs typeface="Calibri" pitchFamily="34" charset="0"/>
              </a:rPr>
              <a:t>383,316.48</a:t>
            </a:r>
            <a:endParaRPr lang="es-EC" dirty="0"/>
          </a:p>
        </p:txBody>
      </p:sp>
    </p:spTree>
    <p:extLst>
      <p:ext uri="{BB962C8B-B14F-4D97-AF65-F5344CB8AC3E}">
        <p14:creationId xmlns:p14="http://schemas.microsoft.com/office/powerpoint/2010/main" val="1968229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297278" y="547629"/>
            <a:ext cx="5642891" cy="523220"/>
          </a:xfrm>
          <a:prstGeom prst="rect">
            <a:avLst/>
          </a:prstGeom>
        </p:spPr>
        <p:txBody>
          <a:bodyPr wrap="none">
            <a:spAutoFit/>
          </a:bodyPr>
          <a:lstStyle/>
          <a:p>
            <a:pPr algn="ctr"/>
            <a:r>
              <a:rPr lang="es-EC" sz="2800" dirty="0">
                <a:latin typeface="Algerian" pitchFamily="82" charset="0"/>
              </a:rPr>
              <a:t>GOBIERNO PARROQUIAL DE LUDO</a:t>
            </a:r>
            <a:endParaRPr lang="es-EC" sz="2800" dirty="0"/>
          </a:p>
        </p:txBody>
      </p:sp>
      <p:sp>
        <p:nvSpPr>
          <p:cNvPr id="7" name="Rectángulo 6"/>
          <p:cNvSpPr/>
          <p:nvPr/>
        </p:nvSpPr>
        <p:spPr>
          <a:xfrm>
            <a:off x="1937288" y="1736229"/>
            <a:ext cx="9732936" cy="2554545"/>
          </a:xfrm>
          <a:prstGeom prst="rect">
            <a:avLst/>
          </a:prstGeom>
        </p:spPr>
        <p:txBody>
          <a:bodyPr wrap="square">
            <a:spAutoFit/>
          </a:bodyPr>
          <a:lstStyle/>
          <a:p>
            <a:pPr algn="just"/>
            <a:r>
              <a:rPr lang="es-EC" sz="2800" b="1" dirty="0">
                <a:solidFill>
                  <a:srgbClr val="002060"/>
                </a:solidFill>
                <a:latin typeface="Cambria" pitchFamily="18" charset="0"/>
                <a:cs typeface="Calibri" pitchFamily="34" charset="0"/>
              </a:rPr>
              <a:t>1.- INFRAESTRUCTURA  PUBLICA:</a:t>
            </a:r>
          </a:p>
          <a:p>
            <a:pPr algn="just"/>
            <a:r>
              <a:rPr lang="es-EC" dirty="0">
                <a:latin typeface="Cambria" pitchFamily="18" charset="0"/>
              </a:rPr>
              <a:t>Con la finalidad de incentivar las actividades deportivas,  promover la organización comunitaria y  apoyar actividades sociales y culturales; el Gobierno Parroquial de Ludo, en base a sus competencias y de acuerdo al Plan Operativo Anual (POA)  a invertido en la compra de materiales y en la contratación de varias obras de ínfima cuantía para mejorar la infraestructura pública del centro parroquial y sus comunidades.</a:t>
            </a:r>
          </a:p>
          <a:p>
            <a:pPr algn="just"/>
            <a:r>
              <a:rPr lang="es-EC" dirty="0">
                <a:latin typeface="Cambria" pitchFamily="18" charset="0"/>
              </a:rPr>
              <a:t> </a:t>
            </a:r>
          </a:p>
          <a:p>
            <a:pPr algn="just"/>
            <a:r>
              <a:rPr lang="es-EC" b="1" dirty="0">
                <a:solidFill>
                  <a:srgbClr val="FF0000"/>
                </a:solidFill>
                <a:latin typeface="Cambria" pitchFamily="18" charset="0"/>
              </a:rPr>
              <a:t>                      </a:t>
            </a:r>
            <a:r>
              <a:rPr lang="es-EC" b="1" dirty="0">
                <a:solidFill>
                  <a:srgbClr val="C00000"/>
                </a:solidFill>
                <a:latin typeface="Cambria" pitchFamily="18" charset="0"/>
              </a:rPr>
              <a:t> </a:t>
            </a:r>
            <a:r>
              <a:rPr lang="es-EC" sz="2400" b="1" dirty="0">
                <a:solidFill>
                  <a:srgbClr val="C00000"/>
                </a:solidFill>
                <a:latin typeface="Cambria" pitchFamily="18" charset="0"/>
              </a:rPr>
              <a:t>PRESUPUESTO</a:t>
            </a:r>
            <a:r>
              <a:rPr lang="es-EC" sz="2400" b="1" dirty="0">
                <a:solidFill>
                  <a:srgbClr val="FF0000"/>
                </a:solidFill>
                <a:latin typeface="Cambria" pitchFamily="18" charset="0"/>
              </a:rPr>
              <a:t>:  </a:t>
            </a:r>
            <a:r>
              <a:rPr lang="es-EC" b="1" dirty="0"/>
              <a:t>50,160.51 </a:t>
            </a:r>
            <a:r>
              <a:rPr lang="es-EC" dirty="0"/>
              <a:t> </a:t>
            </a:r>
            <a:endParaRPr lang="es-EC" sz="2400" b="1" dirty="0">
              <a:latin typeface="Cambria" pitchFamily="18" charset="0"/>
            </a:endParaRPr>
          </a:p>
        </p:txBody>
      </p:sp>
    </p:spTree>
    <p:extLst>
      <p:ext uri="{BB962C8B-B14F-4D97-AF65-F5344CB8AC3E}">
        <p14:creationId xmlns:p14="http://schemas.microsoft.com/office/powerpoint/2010/main" val="3318479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16736" y="446088"/>
            <a:ext cx="4777675" cy="976312"/>
          </a:xfrm>
        </p:spPr>
        <p:txBody>
          <a:bodyPr>
            <a:noAutofit/>
          </a:bodyPr>
          <a:lstStyle/>
          <a:p>
            <a:r>
              <a:rPr lang="es-EC" sz="2800" dirty="0">
                <a:solidFill>
                  <a:prstClr val="black"/>
                </a:solidFill>
                <a:latin typeface="Algerian" pitchFamily="82" charset="0"/>
              </a:rPr>
              <a:t>GOBIERNO PARROQUIAL DE LUDO</a:t>
            </a:r>
            <a:endParaRPr lang="es-EC" sz="2800" dirty="0"/>
          </a:p>
        </p:txBody>
      </p:sp>
      <p:sp>
        <p:nvSpPr>
          <p:cNvPr id="4" name="Marcador de texto 3"/>
          <p:cNvSpPr>
            <a:spLocks noGrp="1"/>
          </p:cNvSpPr>
          <p:nvPr>
            <p:ph type="body" sz="half" idx="2"/>
          </p:nvPr>
        </p:nvSpPr>
        <p:spPr>
          <a:xfrm>
            <a:off x="676656" y="1598613"/>
            <a:ext cx="5417755" cy="2333307"/>
          </a:xfrm>
        </p:spPr>
        <p:txBody>
          <a:bodyPr>
            <a:normAutofit fontScale="92500" lnSpcReduction="10000"/>
          </a:bodyPr>
          <a:lstStyle/>
          <a:p>
            <a:r>
              <a:rPr lang="es-EC" sz="2400" b="1" dirty="0" smtClean="0"/>
              <a:t>COMUNIDADES HATO BOLO Y LA DOLOROSA </a:t>
            </a:r>
          </a:p>
          <a:p>
            <a:pPr marL="342900" indent="-342900">
              <a:buFontTx/>
              <a:buChar char="-"/>
            </a:pPr>
            <a:r>
              <a:rPr lang="es-EC" sz="2400" b="1" dirty="0" smtClean="0"/>
              <a:t>GAD Parroquial Aporte de la maquinaria</a:t>
            </a:r>
          </a:p>
          <a:p>
            <a:pPr marL="342900" indent="-342900">
              <a:buFontTx/>
              <a:buChar char="-"/>
            </a:pPr>
            <a:r>
              <a:rPr lang="es-EC" sz="2400" b="1" dirty="0" smtClean="0"/>
              <a:t>Tubos  para paso de agua</a:t>
            </a:r>
          </a:p>
          <a:p>
            <a:pPr marL="342900" indent="-342900">
              <a:buFontTx/>
              <a:buChar char="-"/>
            </a:pPr>
            <a:r>
              <a:rPr lang="es-EC" sz="2400" b="1" dirty="0" smtClean="0"/>
              <a:t>Mano de obra de la comunidad  </a:t>
            </a:r>
            <a:endParaRPr lang="es-EC" sz="2400" b="1"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1153" y="647256"/>
            <a:ext cx="4445208" cy="3028632"/>
          </a:xfrm>
          <a:prstGeom prst="rect">
            <a:avLst/>
          </a:prstGeom>
        </p:spPr>
      </p:pic>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1950" r="3729" b="22700"/>
          <a:stretch/>
        </p:blipFill>
        <p:spPr>
          <a:xfrm>
            <a:off x="5642460" y="3675888"/>
            <a:ext cx="4023361" cy="2918131"/>
          </a:xfrm>
          <a:prstGeom prst="rect">
            <a:avLst/>
          </a:prstGeom>
        </p:spPr>
      </p:pic>
    </p:spTree>
    <p:extLst>
      <p:ext uri="{BB962C8B-B14F-4D97-AF65-F5344CB8AC3E}">
        <p14:creationId xmlns:p14="http://schemas.microsoft.com/office/powerpoint/2010/main" val="13233919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400" dirty="0">
                <a:solidFill>
                  <a:prstClr val="black"/>
                </a:solidFill>
                <a:latin typeface="Algerian" pitchFamily="82" charset="0"/>
              </a:rPr>
              <a:t>GOBIERNO PARROQUIAL DE LUDO</a:t>
            </a:r>
            <a:endParaRPr lang="es-EC" sz="2400" dirty="0"/>
          </a:p>
        </p:txBody>
      </p:sp>
      <p:sp>
        <p:nvSpPr>
          <p:cNvPr id="5" name="Marcador de texto 3"/>
          <p:cNvSpPr>
            <a:spLocks noGrp="1"/>
          </p:cNvSpPr>
          <p:nvPr>
            <p:ph type="body" sz="half" idx="2"/>
          </p:nvPr>
        </p:nvSpPr>
        <p:spPr>
          <a:xfrm>
            <a:off x="2589212" y="1598613"/>
            <a:ext cx="3505199" cy="4262436"/>
          </a:xfrm>
        </p:spPr>
        <p:txBody>
          <a:bodyPr/>
          <a:lstStyle/>
          <a:p>
            <a:r>
              <a:rPr lang="es-EC" dirty="0" smtClean="0"/>
              <a:t>- </a:t>
            </a:r>
            <a:r>
              <a:rPr lang="es-EC" sz="2400" dirty="0" smtClean="0"/>
              <a:t>Aporte del GAD Parroquial mejoramiento del parque central de Ludo </a:t>
            </a:r>
            <a:endParaRPr lang="es-EC" sz="2400"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1527" y="632919"/>
            <a:ext cx="4427033" cy="2805225"/>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1811" y="3614357"/>
            <a:ext cx="4155948" cy="2770632"/>
          </a:xfrm>
          <a:prstGeom prst="rect">
            <a:avLst/>
          </a:prstGeom>
        </p:spPr>
      </p:pic>
    </p:spTree>
    <p:extLst>
      <p:ext uri="{BB962C8B-B14F-4D97-AF65-F5344CB8AC3E}">
        <p14:creationId xmlns:p14="http://schemas.microsoft.com/office/powerpoint/2010/main" val="7127339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94560" y="446088"/>
            <a:ext cx="3899851" cy="976312"/>
          </a:xfrm>
        </p:spPr>
        <p:txBody>
          <a:bodyPr>
            <a:noAutofit/>
          </a:bodyPr>
          <a:lstStyle/>
          <a:p>
            <a:r>
              <a:rPr lang="es-EC" sz="2800" dirty="0">
                <a:solidFill>
                  <a:prstClr val="black"/>
                </a:solidFill>
                <a:latin typeface="Algerian" pitchFamily="82" charset="0"/>
              </a:rPr>
              <a:t>GOBIERNO PARROQUIAL DE LUDO</a:t>
            </a:r>
            <a:endParaRPr lang="es-EC" sz="2800" dirty="0"/>
          </a:p>
        </p:txBody>
      </p:sp>
      <p:sp>
        <p:nvSpPr>
          <p:cNvPr id="4" name="Marcador de texto 3"/>
          <p:cNvSpPr>
            <a:spLocks noGrp="1"/>
          </p:cNvSpPr>
          <p:nvPr>
            <p:ph type="body" sz="half" idx="2"/>
          </p:nvPr>
        </p:nvSpPr>
        <p:spPr/>
        <p:txBody>
          <a:bodyPr>
            <a:normAutofit/>
          </a:bodyPr>
          <a:lstStyle/>
          <a:p>
            <a:r>
              <a:rPr lang="es-EC" sz="2400" dirty="0" smtClean="0"/>
              <a:t>- Gad Parroquial Estudios, diseños para la casa comunal comunidad la Esperanza </a:t>
            </a:r>
            <a:endParaRPr lang="es-EC" sz="2400"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14453" y="1282964"/>
            <a:ext cx="5181600" cy="3709660"/>
          </a:xfrm>
          <a:prstGeom prst="rect">
            <a:avLst/>
          </a:prstGeom>
        </p:spPr>
      </p:pic>
    </p:spTree>
    <p:extLst>
      <p:ext uri="{BB962C8B-B14F-4D97-AF65-F5344CB8AC3E}">
        <p14:creationId xmlns:p14="http://schemas.microsoft.com/office/powerpoint/2010/main" val="35578302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400" dirty="0">
                <a:solidFill>
                  <a:prstClr val="black"/>
                </a:solidFill>
                <a:latin typeface="Algerian" pitchFamily="82" charset="0"/>
              </a:rPr>
              <a:t>GOBIERNO PARROQUIAL DE LUDO</a:t>
            </a:r>
            <a:endParaRPr lang="es-EC" sz="2400" dirty="0"/>
          </a:p>
        </p:txBody>
      </p:sp>
      <p:sp>
        <p:nvSpPr>
          <p:cNvPr id="4" name="Marcador de texto 3"/>
          <p:cNvSpPr>
            <a:spLocks noGrp="1"/>
          </p:cNvSpPr>
          <p:nvPr>
            <p:ph type="body" sz="half" idx="2"/>
          </p:nvPr>
        </p:nvSpPr>
        <p:spPr/>
        <p:txBody>
          <a:bodyPr>
            <a:normAutofit fontScale="92500"/>
          </a:bodyPr>
          <a:lstStyle/>
          <a:p>
            <a:pPr marL="285750" indent="-285750">
              <a:buFontTx/>
              <a:buChar char="-"/>
            </a:pPr>
            <a:r>
              <a:rPr lang="es-EC" sz="2800" dirty="0" smtClean="0"/>
              <a:t>Aporte del GAD Parroquial con el material para la construcción de la cancha de uso múltiple comunidad de Tuctu</a:t>
            </a:r>
          </a:p>
          <a:p>
            <a:r>
              <a:rPr lang="es-EC" sz="2800" dirty="0" smtClean="0"/>
              <a:t>- Aporte Mano de obra la comunidad </a:t>
            </a:r>
          </a:p>
        </p:txBody>
      </p:sp>
      <p:pic>
        <p:nvPicPr>
          <p:cNvPr id="5"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77877" y="934244"/>
            <a:ext cx="5181600" cy="2906236"/>
          </a:xfr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877" y="4016693"/>
            <a:ext cx="4174299" cy="2307431"/>
          </a:xfrm>
          <a:prstGeom prst="rect">
            <a:avLst/>
          </a:prstGeom>
        </p:spPr>
      </p:pic>
    </p:spTree>
    <p:extLst>
      <p:ext uri="{BB962C8B-B14F-4D97-AF65-F5344CB8AC3E}">
        <p14:creationId xmlns:p14="http://schemas.microsoft.com/office/powerpoint/2010/main" val="104405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400" dirty="0" smtClean="0">
                <a:solidFill>
                  <a:prstClr val="black"/>
                </a:solidFill>
                <a:latin typeface="Algerian" pitchFamily="82" charset="0"/>
              </a:rPr>
              <a:t>GOBIERNO PARROQUIAL DE LUDO</a:t>
            </a:r>
            <a:endParaRPr lang="es-EC" sz="2400" dirty="0"/>
          </a:p>
        </p:txBody>
      </p:sp>
      <p:sp>
        <p:nvSpPr>
          <p:cNvPr id="4" name="Marcador de texto 3"/>
          <p:cNvSpPr>
            <a:spLocks noGrp="1"/>
          </p:cNvSpPr>
          <p:nvPr>
            <p:ph type="body" sz="half" idx="2"/>
          </p:nvPr>
        </p:nvSpPr>
        <p:spPr/>
        <p:txBody>
          <a:bodyPr>
            <a:normAutofit/>
          </a:bodyPr>
          <a:lstStyle/>
          <a:p>
            <a:pPr marL="285750" indent="-285750">
              <a:buFontTx/>
              <a:buChar char="-"/>
            </a:pPr>
            <a:r>
              <a:rPr lang="es-EC" sz="2400" dirty="0" smtClean="0"/>
              <a:t>Aporte del GAD Parroquial maquinaria, tapas para el </a:t>
            </a:r>
            <a:r>
              <a:rPr lang="es-EC" sz="2400" dirty="0" err="1" smtClean="0"/>
              <a:t>alcatarillado</a:t>
            </a:r>
            <a:r>
              <a:rPr lang="es-EC" sz="2400" dirty="0" smtClean="0"/>
              <a:t> en la comunidad de Buena Vista </a:t>
            </a:r>
          </a:p>
          <a:p>
            <a:pPr marL="285750" indent="-285750">
              <a:buFontTx/>
              <a:buChar char="-"/>
            </a:pPr>
            <a:r>
              <a:rPr lang="es-EC" sz="2400" dirty="0" smtClean="0"/>
              <a:t>Aporte de la comunidad en mano de obra </a:t>
            </a:r>
            <a:endParaRPr lang="es-EC" sz="2400" dirty="0"/>
          </a:p>
        </p:txBody>
      </p:sp>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400800" y="446088"/>
            <a:ext cx="5559552" cy="286404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852" y="3310128"/>
            <a:ext cx="5143500" cy="3181190"/>
          </a:xfrm>
          <a:prstGeom prst="rect">
            <a:avLst/>
          </a:prstGeom>
        </p:spPr>
      </p:pic>
    </p:spTree>
    <p:extLst>
      <p:ext uri="{BB962C8B-B14F-4D97-AF65-F5344CB8AC3E}">
        <p14:creationId xmlns:p14="http://schemas.microsoft.com/office/powerpoint/2010/main" val="25497042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400" dirty="0">
                <a:solidFill>
                  <a:schemeClr val="tx1"/>
                </a:solidFill>
                <a:latin typeface="Algerian" pitchFamily="82" charset="0"/>
              </a:rPr>
              <a:t>GOBIERNO PARROQUIAL DE LUDO</a:t>
            </a:r>
            <a:endParaRPr lang="es-EC" sz="2400" dirty="0"/>
          </a:p>
        </p:txBody>
      </p:sp>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04725" y="934244"/>
            <a:ext cx="5181600" cy="2467324"/>
          </a:xfrm>
        </p:spPr>
      </p:pic>
      <p:sp>
        <p:nvSpPr>
          <p:cNvPr id="4" name="Marcador de texto 3"/>
          <p:cNvSpPr>
            <a:spLocks noGrp="1"/>
          </p:cNvSpPr>
          <p:nvPr>
            <p:ph type="body" sz="half" idx="2"/>
          </p:nvPr>
        </p:nvSpPr>
        <p:spPr/>
        <p:txBody>
          <a:bodyPr/>
          <a:lstStyle/>
          <a:p>
            <a:r>
              <a:rPr lang="es-EC" dirty="0" smtClean="0"/>
              <a:t>-</a:t>
            </a:r>
            <a:r>
              <a:rPr lang="es-EC" sz="2400" dirty="0" smtClean="0"/>
              <a:t>Aporte del GAD Parroquial con material para la casa cultural de la comunidad Primero de Enero </a:t>
            </a:r>
          </a:p>
          <a:p>
            <a:r>
              <a:rPr lang="es-EC" sz="2400" dirty="0" smtClean="0"/>
              <a:t>- Aporte de la comunidad en la mano de obra </a:t>
            </a:r>
            <a:endParaRPr lang="es-EC" sz="2400" dirty="0"/>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9568" y="3401568"/>
            <a:ext cx="5391914" cy="3133725"/>
          </a:xfrm>
          <a:prstGeom prst="rect">
            <a:avLst/>
          </a:prstGeom>
        </p:spPr>
      </p:pic>
    </p:spTree>
    <p:extLst>
      <p:ext uri="{BB962C8B-B14F-4D97-AF65-F5344CB8AC3E}">
        <p14:creationId xmlns:p14="http://schemas.microsoft.com/office/powerpoint/2010/main" val="325513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400" dirty="0">
                <a:solidFill>
                  <a:schemeClr val="tx1"/>
                </a:solidFill>
                <a:latin typeface="Algerian" pitchFamily="82" charset="0"/>
              </a:rPr>
              <a:t>GOBIERNO PARROQUIAL DE LUDO</a:t>
            </a:r>
            <a:endParaRPr lang="es-EC" sz="2400"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87605" y="934244"/>
            <a:ext cx="5181600" cy="4411948"/>
          </a:xfrm>
        </p:spPr>
      </p:pic>
      <p:sp>
        <p:nvSpPr>
          <p:cNvPr id="4" name="Marcador de texto 3"/>
          <p:cNvSpPr>
            <a:spLocks noGrp="1"/>
          </p:cNvSpPr>
          <p:nvPr>
            <p:ph type="body" sz="half" idx="2"/>
          </p:nvPr>
        </p:nvSpPr>
        <p:spPr/>
        <p:txBody>
          <a:bodyPr/>
          <a:lstStyle/>
          <a:p>
            <a:r>
              <a:rPr lang="es-EC" dirty="0" smtClean="0"/>
              <a:t>-</a:t>
            </a:r>
            <a:r>
              <a:rPr lang="es-EC" sz="2400" dirty="0" smtClean="0"/>
              <a:t>Aporte del GAD Parroquial de Ludo con material para la casa cultural de la comunidad de Loma larga </a:t>
            </a:r>
          </a:p>
          <a:p>
            <a:r>
              <a:rPr lang="es-EC" sz="2400" dirty="0" smtClean="0"/>
              <a:t>- De parte de la comunidad mano de obra </a:t>
            </a:r>
            <a:endParaRPr lang="es-EC" sz="2400" dirty="0"/>
          </a:p>
        </p:txBody>
      </p:sp>
    </p:spTree>
    <p:extLst>
      <p:ext uri="{BB962C8B-B14F-4D97-AF65-F5344CB8AC3E}">
        <p14:creationId xmlns:p14="http://schemas.microsoft.com/office/powerpoint/2010/main" val="1615541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solidFill>
                  <a:schemeClr val="tx1"/>
                </a:solidFill>
                <a:latin typeface="Algerian" pitchFamily="82" charset="0"/>
              </a:rPr>
              <a:t>GOBIERNO PARROQUIAL DE LUDO</a:t>
            </a:r>
            <a:endParaRPr lang="es-EC" dirty="0"/>
          </a:p>
        </p:txBody>
      </p:sp>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62759" y="979630"/>
            <a:ext cx="3246994" cy="1733441"/>
          </a:xfrm>
        </p:spPr>
      </p:pic>
      <p:sp>
        <p:nvSpPr>
          <p:cNvPr id="4" name="Marcador de texto 3"/>
          <p:cNvSpPr>
            <a:spLocks noGrp="1"/>
          </p:cNvSpPr>
          <p:nvPr>
            <p:ph type="body" sz="half" idx="2"/>
          </p:nvPr>
        </p:nvSpPr>
        <p:spPr/>
        <p:txBody>
          <a:bodyPr/>
          <a:lstStyle/>
          <a:p>
            <a:r>
              <a:rPr lang="es-EC" dirty="0" smtClean="0"/>
              <a:t>-</a:t>
            </a:r>
            <a:r>
              <a:rPr lang="es-EC" sz="1800" dirty="0" smtClean="0"/>
              <a:t>Aporte con la maquinaria y tubos para la comunidad La Dolorosa</a:t>
            </a:r>
          </a:p>
          <a:p>
            <a:r>
              <a:rPr lang="es-EC" sz="1800" dirty="0" smtClean="0"/>
              <a:t>- Aporte con la maquinaria en la comunidad de Loma larga</a:t>
            </a:r>
          </a:p>
          <a:p>
            <a:r>
              <a:rPr lang="es-EC" sz="1800" dirty="0" smtClean="0"/>
              <a:t> - </a:t>
            </a:r>
            <a:endParaRPr lang="es-EC" sz="1800"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0581" y="2843408"/>
            <a:ext cx="3149172" cy="2333178"/>
          </a:xfrm>
          <a:prstGeom prst="rect">
            <a:avLst/>
          </a:prstGeom>
        </p:spPr>
      </p:pic>
    </p:spTree>
    <p:extLst>
      <p:ext uri="{BB962C8B-B14F-4D97-AF65-F5344CB8AC3E}">
        <p14:creationId xmlns:p14="http://schemas.microsoft.com/office/powerpoint/2010/main" val="16358993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solidFill>
                  <a:schemeClr val="tx1"/>
                </a:solidFill>
                <a:latin typeface="Algerian" pitchFamily="82" charset="0"/>
              </a:rPr>
              <a:t>GOBIERNO PARROQUIAL DE LUDO</a:t>
            </a:r>
            <a:endParaRPr lang="es-EC" dirty="0"/>
          </a:p>
        </p:txBody>
      </p:sp>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23933" y="186162"/>
            <a:ext cx="2426118" cy="2472476"/>
          </a:xfrm>
        </p:spPr>
      </p:pic>
      <p:sp>
        <p:nvSpPr>
          <p:cNvPr id="4" name="Marcador de texto 3"/>
          <p:cNvSpPr>
            <a:spLocks noGrp="1"/>
          </p:cNvSpPr>
          <p:nvPr>
            <p:ph type="body" sz="half" idx="2"/>
          </p:nvPr>
        </p:nvSpPr>
        <p:spPr>
          <a:xfrm>
            <a:off x="2589212" y="1515649"/>
            <a:ext cx="3505199" cy="4345400"/>
          </a:xfrm>
        </p:spPr>
        <p:txBody>
          <a:bodyPr/>
          <a:lstStyle/>
          <a:p>
            <a:pPr marL="285750" indent="-285750">
              <a:buFontTx/>
              <a:buChar char="-"/>
            </a:pPr>
            <a:r>
              <a:rPr lang="es-EC" dirty="0" smtClean="0"/>
              <a:t>Aporte con la maquinaria y tubos para el canal de agua de riego en la comunidad de Hato bolo </a:t>
            </a:r>
          </a:p>
          <a:p>
            <a:pPr marL="285750" indent="-285750">
              <a:buFontTx/>
              <a:buChar char="-"/>
            </a:pPr>
            <a:r>
              <a:rPr lang="es-EC" dirty="0" smtClean="0"/>
              <a:t>Gestión  para la colocación de una antena para mejorar el servicio telefónico </a:t>
            </a:r>
            <a:endParaRPr lang="es-EC"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0051" y="186162"/>
            <a:ext cx="2497899" cy="2472476"/>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6654" y="2871337"/>
            <a:ext cx="3814557" cy="2583748"/>
          </a:xfrm>
          <a:prstGeom prst="rect">
            <a:avLst/>
          </a:prstGeom>
        </p:spPr>
      </p:pic>
      <p:pic>
        <p:nvPicPr>
          <p:cNvPr id="8" name="Imagen 7"/>
          <p:cNvPicPr>
            <a:picLocks noChangeAspect="1"/>
          </p:cNvPicPr>
          <p:nvPr/>
        </p:nvPicPr>
        <p:blipFill>
          <a:blip r:embed="rId5"/>
          <a:stretch>
            <a:fillRect/>
          </a:stretch>
        </p:blipFill>
        <p:spPr>
          <a:xfrm>
            <a:off x="8853151" y="2764867"/>
            <a:ext cx="2894799" cy="2558695"/>
          </a:xfrm>
          <a:prstGeom prst="rect">
            <a:avLst/>
          </a:prstGeom>
        </p:spPr>
      </p:pic>
    </p:spTree>
    <p:extLst>
      <p:ext uri="{BB962C8B-B14F-4D97-AF65-F5344CB8AC3E}">
        <p14:creationId xmlns:p14="http://schemas.microsoft.com/office/powerpoint/2010/main" val="3302528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182880"/>
            <a:ext cx="8968804" cy="1239520"/>
          </a:xfrm>
        </p:spPr>
        <p:txBody>
          <a:bodyPr>
            <a:noAutofit/>
          </a:bodyPr>
          <a:lstStyle/>
          <a:p>
            <a:r>
              <a:rPr lang="es-EC" sz="4400" dirty="0">
                <a:solidFill>
                  <a:prstClr val="black"/>
                </a:solidFill>
                <a:latin typeface="Algerian" pitchFamily="82" charset="0"/>
              </a:rPr>
              <a:t>GOBIERNO PARROQUIAL DE LUDO</a:t>
            </a:r>
            <a:endParaRPr lang="es-EC" sz="4400" dirty="0"/>
          </a:p>
        </p:txBody>
      </p:sp>
      <p:sp>
        <p:nvSpPr>
          <p:cNvPr id="5" name="Rectángulo 4"/>
          <p:cNvSpPr/>
          <p:nvPr/>
        </p:nvSpPr>
        <p:spPr>
          <a:xfrm>
            <a:off x="1444752" y="2813447"/>
            <a:ext cx="10113264" cy="2308324"/>
          </a:xfrm>
          <a:prstGeom prst="rect">
            <a:avLst/>
          </a:prstGeom>
        </p:spPr>
        <p:txBody>
          <a:bodyPr wrap="square">
            <a:spAutoFit/>
          </a:bodyPr>
          <a:lstStyle/>
          <a:p>
            <a:pPr algn="just"/>
            <a:r>
              <a:rPr lang="es-EC" sz="3600" b="1" dirty="0">
                <a:solidFill>
                  <a:srgbClr val="002060"/>
                </a:solidFill>
                <a:latin typeface="Cambria" pitchFamily="18" charset="0"/>
                <a:cs typeface="Calibri" pitchFamily="34" charset="0"/>
              </a:rPr>
              <a:t>3.- MEJORAMIENTO DE LAS CONDICIONES DE MOVILIDAD:</a:t>
            </a:r>
          </a:p>
          <a:p>
            <a:pPr algn="just"/>
            <a:r>
              <a:rPr lang="es-EC" sz="3600" dirty="0">
                <a:latin typeface="Cambria" pitchFamily="18" charset="0"/>
              </a:rPr>
              <a:t> </a:t>
            </a:r>
          </a:p>
          <a:p>
            <a:pPr algn="just"/>
            <a:r>
              <a:rPr lang="es-EC" sz="3600" b="1" dirty="0">
                <a:solidFill>
                  <a:srgbClr val="FF0000"/>
                </a:solidFill>
                <a:latin typeface="Cambria" pitchFamily="18" charset="0"/>
              </a:rPr>
              <a:t>                      </a:t>
            </a:r>
            <a:r>
              <a:rPr lang="es-EC" sz="3600" b="1" dirty="0">
                <a:solidFill>
                  <a:srgbClr val="C00000"/>
                </a:solidFill>
                <a:latin typeface="Cambria" pitchFamily="18" charset="0"/>
              </a:rPr>
              <a:t> PRESUPUESTO</a:t>
            </a:r>
            <a:r>
              <a:rPr lang="es-EC" sz="3600" b="1" dirty="0">
                <a:solidFill>
                  <a:srgbClr val="FF0000"/>
                </a:solidFill>
                <a:latin typeface="Cambria" pitchFamily="18" charset="0"/>
              </a:rPr>
              <a:t>: </a:t>
            </a:r>
            <a:r>
              <a:rPr lang="es-EC" sz="3600" b="1" dirty="0"/>
              <a:t>266,007.04 </a:t>
            </a:r>
            <a:endParaRPr lang="es-EC" sz="3600" dirty="0"/>
          </a:p>
        </p:txBody>
      </p:sp>
    </p:spTree>
    <p:extLst>
      <p:ext uri="{BB962C8B-B14F-4D97-AF65-F5344CB8AC3E}">
        <p14:creationId xmlns:p14="http://schemas.microsoft.com/office/powerpoint/2010/main" val="2356443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solidFill>
                  <a:prstClr val="black"/>
                </a:solidFill>
                <a:latin typeface="Algerian" pitchFamily="82" charset="0"/>
              </a:rPr>
              <a:t>GOBIERNO PARROQUIAL DE LUDO</a:t>
            </a:r>
            <a:endParaRPr lang="es-EC" dirty="0"/>
          </a:p>
        </p:txBody>
      </p:sp>
      <p:sp>
        <p:nvSpPr>
          <p:cNvPr id="4" name="Marcador de texto 3"/>
          <p:cNvSpPr>
            <a:spLocks noGrp="1"/>
          </p:cNvSpPr>
          <p:nvPr>
            <p:ph type="body" sz="half" idx="2"/>
          </p:nvPr>
        </p:nvSpPr>
        <p:spPr/>
        <p:txBody>
          <a:bodyPr>
            <a:normAutofit/>
          </a:bodyPr>
          <a:lstStyle/>
          <a:p>
            <a:pPr marL="285750" indent="-285750">
              <a:buFontTx/>
              <a:buChar char="-"/>
            </a:pPr>
            <a:r>
              <a:rPr lang="es-EC" sz="2400" dirty="0" smtClean="0"/>
              <a:t>Convenio con la prefectura para el doble tratamiento en la vía Ludo- Serrag con recursos de MANTENIMIENTO VIAL DELEGADO </a:t>
            </a:r>
          </a:p>
          <a:p>
            <a:pPr marL="285750" indent="-285750">
              <a:buFontTx/>
              <a:buChar char="-"/>
            </a:pPr>
            <a:r>
              <a:rPr lang="es-EC" sz="2400" dirty="0" smtClean="0"/>
              <a:t>Mejoramiento de las vías internas de la Parroquia  </a:t>
            </a:r>
            <a:endParaRPr lang="es-EC" sz="2400" dirty="0"/>
          </a:p>
        </p:txBody>
      </p:sp>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83202" y="446088"/>
            <a:ext cx="4061221" cy="2388552"/>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9515" y="2834640"/>
            <a:ext cx="2564297" cy="2175317"/>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3812" y="2834640"/>
            <a:ext cx="2708920" cy="2189322"/>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411" y="4570669"/>
            <a:ext cx="6019269" cy="2086163"/>
          </a:xfrm>
          <a:prstGeom prst="rect">
            <a:avLst/>
          </a:prstGeom>
        </p:spPr>
      </p:pic>
    </p:spTree>
    <p:extLst>
      <p:ext uri="{BB962C8B-B14F-4D97-AF65-F5344CB8AC3E}">
        <p14:creationId xmlns:p14="http://schemas.microsoft.com/office/powerpoint/2010/main" val="3440096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249732" cy="976312"/>
          </a:xfrm>
        </p:spPr>
        <p:txBody>
          <a:bodyPr>
            <a:noAutofit/>
          </a:bodyPr>
          <a:lstStyle/>
          <a:p>
            <a:r>
              <a:rPr lang="es-EC" sz="2800" dirty="0">
                <a:solidFill>
                  <a:prstClr val="black"/>
                </a:solidFill>
                <a:latin typeface="Algerian" pitchFamily="82" charset="0"/>
              </a:rPr>
              <a:t>GOBIERNO PARROQUIAL DE LUDO</a:t>
            </a:r>
            <a:endParaRPr lang="es-EC" sz="2800" dirty="0"/>
          </a:p>
        </p:txBody>
      </p:sp>
      <p:sp>
        <p:nvSpPr>
          <p:cNvPr id="4" name="Marcador de texto 3"/>
          <p:cNvSpPr>
            <a:spLocks noGrp="1"/>
          </p:cNvSpPr>
          <p:nvPr>
            <p:ph type="body" sz="half" idx="2"/>
          </p:nvPr>
        </p:nvSpPr>
        <p:spPr>
          <a:xfrm>
            <a:off x="2589212" y="1598613"/>
            <a:ext cx="8292148" cy="4262436"/>
          </a:xfrm>
        </p:spPr>
        <p:txBody>
          <a:bodyPr/>
          <a:lstStyle/>
          <a:p>
            <a:pPr algn="just"/>
            <a:r>
              <a:rPr lang="es-EC" sz="4000" b="1" dirty="0">
                <a:solidFill>
                  <a:srgbClr val="002060"/>
                </a:solidFill>
                <a:latin typeface="Cambria" pitchFamily="18" charset="0"/>
                <a:cs typeface="Calibri" pitchFamily="34" charset="0"/>
              </a:rPr>
              <a:t>4.- ATENCIÓN AL SECTOR VULNERABLE:</a:t>
            </a:r>
          </a:p>
          <a:p>
            <a:pPr algn="just"/>
            <a:r>
              <a:rPr lang="es-EC" sz="4000" dirty="0">
                <a:solidFill>
                  <a:schemeClr val="tx1"/>
                </a:solidFill>
                <a:latin typeface="Cambria" pitchFamily="18" charset="0"/>
              </a:rPr>
              <a:t> </a:t>
            </a:r>
          </a:p>
          <a:p>
            <a:pPr algn="just"/>
            <a:r>
              <a:rPr lang="es-EC" sz="4000" b="1" dirty="0">
                <a:solidFill>
                  <a:srgbClr val="FF0000"/>
                </a:solidFill>
                <a:latin typeface="Cambria" pitchFamily="18" charset="0"/>
              </a:rPr>
              <a:t>                      </a:t>
            </a:r>
            <a:r>
              <a:rPr lang="es-EC" sz="4000" b="1" dirty="0">
                <a:solidFill>
                  <a:srgbClr val="C00000"/>
                </a:solidFill>
                <a:latin typeface="Cambria" pitchFamily="18" charset="0"/>
              </a:rPr>
              <a:t> PRESUPUESTO</a:t>
            </a:r>
            <a:r>
              <a:rPr lang="es-EC" sz="4000" b="1" dirty="0">
                <a:solidFill>
                  <a:srgbClr val="FF0000"/>
                </a:solidFill>
                <a:latin typeface="Cambria" pitchFamily="18" charset="0"/>
              </a:rPr>
              <a:t>: </a:t>
            </a:r>
            <a:r>
              <a:rPr lang="es-EC" sz="4000" b="1" dirty="0">
                <a:solidFill>
                  <a:schemeClr val="tx1"/>
                </a:solidFill>
              </a:rPr>
              <a:t>23,506.35 </a:t>
            </a:r>
          </a:p>
          <a:p>
            <a:endParaRPr lang="es-EC" dirty="0"/>
          </a:p>
        </p:txBody>
      </p:sp>
    </p:spTree>
    <p:extLst>
      <p:ext uri="{BB962C8B-B14F-4D97-AF65-F5344CB8AC3E}">
        <p14:creationId xmlns:p14="http://schemas.microsoft.com/office/powerpoint/2010/main" val="1092373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400" dirty="0">
                <a:solidFill>
                  <a:prstClr val="black"/>
                </a:solidFill>
                <a:latin typeface="Algerian" pitchFamily="82" charset="0"/>
              </a:rPr>
              <a:t>GOBIERNO PARROQUIAL DE LUDO</a:t>
            </a:r>
            <a:endParaRPr lang="es-EC" sz="2400" dirty="0"/>
          </a:p>
        </p:txBody>
      </p:sp>
      <p:sp>
        <p:nvSpPr>
          <p:cNvPr id="4" name="Marcador de texto 3"/>
          <p:cNvSpPr>
            <a:spLocks noGrp="1"/>
          </p:cNvSpPr>
          <p:nvPr>
            <p:ph type="body" sz="half" idx="2"/>
          </p:nvPr>
        </p:nvSpPr>
        <p:spPr/>
        <p:txBody>
          <a:bodyPr/>
          <a:lstStyle/>
          <a:p>
            <a:r>
              <a:rPr lang="es-EC" dirty="0" smtClean="0"/>
              <a:t>-</a:t>
            </a:r>
            <a:r>
              <a:rPr lang="es-EC" sz="2400" dirty="0" smtClean="0"/>
              <a:t>Recursos del GAD Parroquial se brinda atención al sector vulnerable, adultos mayores, PCD, niñas y niños, </a:t>
            </a:r>
          </a:p>
          <a:p>
            <a:r>
              <a:rPr lang="es-EC" sz="2400" dirty="0" smtClean="0"/>
              <a:t>- Transporte, refrigerios en las salidas a </a:t>
            </a:r>
            <a:r>
              <a:rPr lang="es-EC" sz="2400" dirty="0" err="1" smtClean="0"/>
              <a:t>lasvacunas</a:t>
            </a:r>
            <a:r>
              <a:rPr lang="es-EC" sz="2400" dirty="0" smtClean="0"/>
              <a:t> contra el COVID, agasajo Navideño </a:t>
            </a:r>
            <a:endParaRPr lang="es-EC" sz="2400" dirty="0"/>
          </a:p>
        </p:txBody>
      </p:sp>
      <p:pic>
        <p:nvPicPr>
          <p:cNvPr id="5" name="Marcador de contenido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55701" y="310896"/>
            <a:ext cx="4393755" cy="3029169"/>
          </a:xfrm>
        </p:spPr>
      </p:pic>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b="36350"/>
          <a:stretch/>
        </p:blipFill>
        <p:spPr>
          <a:xfrm>
            <a:off x="7255701" y="3479702"/>
            <a:ext cx="4562258" cy="2951007"/>
          </a:xfrm>
          <a:prstGeom prst="rect">
            <a:avLst/>
          </a:prstGeom>
        </p:spPr>
      </p:pic>
    </p:spTree>
    <p:extLst>
      <p:ext uri="{BB962C8B-B14F-4D97-AF65-F5344CB8AC3E}">
        <p14:creationId xmlns:p14="http://schemas.microsoft.com/office/powerpoint/2010/main" val="2782077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396036" cy="976312"/>
          </a:xfrm>
        </p:spPr>
        <p:txBody>
          <a:bodyPr>
            <a:noAutofit/>
          </a:bodyPr>
          <a:lstStyle/>
          <a:p>
            <a:r>
              <a:rPr lang="es-EC" sz="3200" dirty="0">
                <a:solidFill>
                  <a:prstClr val="black"/>
                </a:solidFill>
                <a:latin typeface="Algerian" pitchFamily="82" charset="0"/>
              </a:rPr>
              <a:t>GOBIERNO PARROQUIAL DE LUDO</a:t>
            </a:r>
            <a:endParaRPr lang="es-EC" sz="3200"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401" y="1689011"/>
            <a:ext cx="4620013" cy="2535518"/>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4414" y="1699663"/>
            <a:ext cx="4511249" cy="2524865"/>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401" y="4235180"/>
            <a:ext cx="4459915" cy="2348500"/>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4316" y="4235180"/>
            <a:ext cx="4671347" cy="2282157"/>
          </a:xfrm>
          <a:prstGeom prst="rect">
            <a:avLst/>
          </a:prstGeom>
        </p:spPr>
      </p:pic>
    </p:spTree>
    <p:extLst>
      <p:ext uri="{BB962C8B-B14F-4D97-AF65-F5344CB8AC3E}">
        <p14:creationId xmlns:p14="http://schemas.microsoft.com/office/powerpoint/2010/main" val="13928781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286308" cy="976312"/>
          </a:xfrm>
        </p:spPr>
        <p:txBody>
          <a:bodyPr>
            <a:noAutofit/>
          </a:bodyPr>
          <a:lstStyle/>
          <a:p>
            <a:r>
              <a:rPr lang="es-EC" sz="3600" dirty="0">
                <a:solidFill>
                  <a:prstClr val="black"/>
                </a:solidFill>
                <a:latin typeface="Algerian" pitchFamily="82" charset="0"/>
              </a:rPr>
              <a:t>GOBIERNO PARROQUIAL DE LUDO</a:t>
            </a:r>
            <a:endParaRPr lang="es-EC" sz="3600" dirty="0"/>
          </a:p>
        </p:txBody>
      </p:sp>
      <p:sp>
        <p:nvSpPr>
          <p:cNvPr id="6" name="Rectángulo 5"/>
          <p:cNvSpPr/>
          <p:nvPr/>
        </p:nvSpPr>
        <p:spPr>
          <a:xfrm>
            <a:off x="1316736" y="2813447"/>
            <a:ext cx="8558784" cy="2215991"/>
          </a:xfrm>
          <a:prstGeom prst="rect">
            <a:avLst/>
          </a:prstGeom>
        </p:spPr>
        <p:txBody>
          <a:bodyPr wrap="square">
            <a:spAutoFit/>
          </a:bodyPr>
          <a:lstStyle/>
          <a:p>
            <a:pPr algn="just"/>
            <a:r>
              <a:rPr lang="es-EC" sz="4000" b="1" dirty="0">
                <a:solidFill>
                  <a:srgbClr val="002060"/>
                </a:solidFill>
                <a:latin typeface="Cambria" pitchFamily="18" charset="0"/>
                <a:cs typeface="Calibri" pitchFamily="34" charset="0"/>
              </a:rPr>
              <a:t>5.- FOMENTO PRODUCTIVO:</a:t>
            </a:r>
          </a:p>
          <a:p>
            <a:pPr algn="just"/>
            <a:r>
              <a:rPr lang="es-EC" sz="4000" dirty="0">
                <a:latin typeface="Cambria" pitchFamily="18" charset="0"/>
              </a:rPr>
              <a:t> </a:t>
            </a:r>
          </a:p>
          <a:p>
            <a:pPr algn="just"/>
            <a:r>
              <a:rPr lang="es-EC" sz="4000" b="1" dirty="0">
                <a:solidFill>
                  <a:srgbClr val="FF0000"/>
                </a:solidFill>
                <a:latin typeface="Cambria" pitchFamily="18" charset="0"/>
              </a:rPr>
              <a:t>                      </a:t>
            </a:r>
            <a:r>
              <a:rPr lang="es-EC" sz="4000" b="1" dirty="0">
                <a:solidFill>
                  <a:srgbClr val="C00000"/>
                </a:solidFill>
                <a:latin typeface="Cambria" pitchFamily="18" charset="0"/>
              </a:rPr>
              <a:t> PRESUPUESTO</a:t>
            </a:r>
            <a:r>
              <a:rPr lang="es-EC" sz="4000" b="1" dirty="0">
                <a:solidFill>
                  <a:srgbClr val="FF0000"/>
                </a:solidFill>
                <a:latin typeface="Cambria" pitchFamily="18" charset="0"/>
              </a:rPr>
              <a:t>: </a:t>
            </a:r>
            <a:r>
              <a:rPr lang="es-EC" sz="4000" b="1" dirty="0"/>
              <a:t>9,091.30 </a:t>
            </a:r>
            <a:endParaRPr lang="es-EC" sz="4000" dirty="0"/>
          </a:p>
          <a:p>
            <a:pPr lvl="0"/>
            <a:r>
              <a:rPr lang="es-EC" dirty="0">
                <a:solidFill>
                  <a:prstClr val="black"/>
                </a:solidFill>
                <a:latin typeface="Cambria" pitchFamily="18" charset="0"/>
              </a:rPr>
              <a:t>			</a:t>
            </a:r>
          </a:p>
        </p:txBody>
      </p:sp>
    </p:spTree>
    <p:extLst>
      <p:ext uri="{BB962C8B-B14F-4D97-AF65-F5344CB8AC3E}">
        <p14:creationId xmlns:p14="http://schemas.microsoft.com/office/powerpoint/2010/main" val="1015800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48256" y="446088"/>
            <a:ext cx="4046155" cy="976312"/>
          </a:xfrm>
        </p:spPr>
        <p:txBody>
          <a:bodyPr>
            <a:noAutofit/>
          </a:bodyPr>
          <a:lstStyle/>
          <a:p>
            <a:r>
              <a:rPr lang="es-EC" sz="2800" dirty="0">
                <a:solidFill>
                  <a:prstClr val="black"/>
                </a:solidFill>
                <a:latin typeface="Algerian" pitchFamily="82" charset="0"/>
              </a:rPr>
              <a:t>GOBIERNO PARROQUIAL DE LUDO</a:t>
            </a:r>
            <a:endParaRPr lang="es-EC" sz="2800" dirty="0"/>
          </a:p>
        </p:txBody>
      </p:sp>
      <p:sp>
        <p:nvSpPr>
          <p:cNvPr id="4" name="Marcador de texto 3"/>
          <p:cNvSpPr>
            <a:spLocks noGrp="1"/>
          </p:cNvSpPr>
          <p:nvPr>
            <p:ph type="body" sz="half" idx="2"/>
          </p:nvPr>
        </p:nvSpPr>
        <p:spPr>
          <a:xfrm>
            <a:off x="2589212" y="2139695"/>
            <a:ext cx="3505199" cy="3721353"/>
          </a:xfrm>
        </p:spPr>
        <p:txBody>
          <a:bodyPr/>
          <a:lstStyle/>
          <a:p>
            <a:r>
              <a:rPr lang="es-EC" dirty="0" smtClean="0"/>
              <a:t>- </a:t>
            </a:r>
            <a:r>
              <a:rPr lang="es-EC" sz="2400" dirty="0" smtClean="0"/>
              <a:t>Con el fin de mejorar la producción, con recursos del GAD Parroquial se hace la adquisición de la maquina retroexcavadora  </a:t>
            </a:r>
            <a:endParaRPr lang="es-EC" sz="2400" dirty="0"/>
          </a:p>
        </p:txBody>
      </p:sp>
      <p:pic>
        <p:nvPicPr>
          <p:cNvPr id="5" name="Marcador de contenido 1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3012" y="658368"/>
            <a:ext cx="5673915" cy="5596128"/>
          </a:xfrm>
        </p:spPr>
      </p:pic>
    </p:spTree>
    <p:extLst>
      <p:ext uri="{BB962C8B-B14F-4D97-AF65-F5344CB8AC3E}">
        <p14:creationId xmlns:p14="http://schemas.microsoft.com/office/powerpoint/2010/main" val="41138932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570924" y="446088"/>
            <a:ext cx="3505199" cy="4262436"/>
          </a:xfrm>
        </p:spPr>
        <p:txBody>
          <a:bodyPr>
            <a:noAutofit/>
          </a:bodyPr>
          <a:lstStyle/>
          <a:p>
            <a:pPr marL="285750" indent="-285750">
              <a:buFontTx/>
              <a:buChar char="-"/>
            </a:pPr>
            <a:r>
              <a:rPr lang="es-EC" sz="2400" dirty="0" smtClean="0"/>
              <a:t>Se entrega plantas frutales a la APA San Luis Beltrán de Ludo</a:t>
            </a:r>
          </a:p>
          <a:p>
            <a:pPr marL="285750" indent="-285750">
              <a:buFontTx/>
              <a:buChar char="-"/>
            </a:pPr>
            <a:r>
              <a:rPr lang="es-EC" sz="2400" dirty="0" smtClean="0"/>
              <a:t>Se entrega abono de gallina a los grupos de hecho de las comunidades de la Parroquia </a:t>
            </a:r>
          </a:p>
          <a:p>
            <a:pPr marL="285750" indent="-285750">
              <a:buFontTx/>
              <a:buChar char="-"/>
            </a:pPr>
            <a:endParaRPr lang="es-EC" sz="2400" dirty="0"/>
          </a:p>
          <a:p>
            <a:pPr marL="285750" indent="-285750">
              <a:buFontTx/>
              <a:buChar char="-"/>
            </a:pPr>
            <a:r>
              <a:rPr lang="es-EC" sz="2400" dirty="0" smtClean="0"/>
              <a:t>Se esta ejecutando el proyecto de inseminación artificial en algunas comunidades </a:t>
            </a:r>
            <a:endParaRPr lang="es-EC" sz="2400"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437" y="446088"/>
            <a:ext cx="5181600" cy="1913064"/>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436" y="2359152"/>
            <a:ext cx="5181601" cy="2247087"/>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435" y="4520149"/>
            <a:ext cx="5181602" cy="1999154"/>
          </a:xfrm>
          <a:prstGeom prst="rect">
            <a:avLst/>
          </a:prstGeom>
        </p:spPr>
      </p:pic>
    </p:spTree>
    <p:extLst>
      <p:ext uri="{BB962C8B-B14F-4D97-AF65-F5344CB8AC3E}">
        <p14:creationId xmlns:p14="http://schemas.microsoft.com/office/powerpoint/2010/main" val="752042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55649" y="482664"/>
            <a:ext cx="4587956" cy="976312"/>
          </a:xfrm>
        </p:spPr>
        <p:txBody>
          <a:bodyPr>
            <a:noAutofit/>
          </a:bodyPr>
          <a:lstStyle/>
          <a:p>
            <a:r>
              <a:rPr lang="es-EC" sz="2800" dirty="0">
                <a:solidFill>
                  <a:prstClr val="black"/>
                </a:solidFill>
                <a:latin typeface="Algerian" pitchFamily="82" charset="0"/>
              </a:rPr>
              <a:t>GOBIERNO PARROQUIAL DE </a:t>
            </a:r>
            <a:r>
              <a:rPr lang="es-EC" sz="2800" dirty="0" smtClean="0">
                <a:solidFill>
                  <a:prstClr val="black"/>
                </a:solidFill>
                <a:latin typeface="Algerian" pitchFamily="82" charset="0"/>
              </a:rPr>
              <a:t>LUDO</a:t>
            </a:r>
            <a:endParaRPr lang="es-EC" sz="2800" dirty="0"/>
          </a:p>
        </p:txBody>
      </p:sp>
      <p:sp>
        <p:nvSpPr>
          <p:cNvPr id="4" name="Marcador de texto 3"/>
          <p:cNvSpPr>
            <a:spLocks noGrp="1"/>
          </p:cNvSpPr>
          <p:nvPr>
            <p:ph type="body" sz="half" idx="2"/>
          </p:nvPr>
        </p:nvSpPr>
        <p:spPr/>
        <p:txBody>
          <a:bodyPr>
            <a:normAutofit/>
          </a:bodyPr>
          <a:lstStyle/>
          <a:p>
            <a:r>
              <a:rPr lang="es-EC" sz="2400" dirty="0" smtClean="0"/>
              <a:t>- Entrega de plantas frutales a los beneficiarios del sistema de agua de riego de Hato bolo y la Dolorosa </a:t>
            </a:r>
            <a:endParaRPr lang="es-EC" sz="2400"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7530" y="693697"/>
            <a:ext cx="4343228" cy="2775803"/>
          </a:xfrm>
          <a:prstGeom prst="rect">
            <a:avLst/>
          </a:prstGeom>
        </p:spPr>
      </p:pic>
      <p:pic>
        <p:nvPicPr>
          <p:cNvPr id="6" name="Marcador de contenido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91005" y="3469500"/>
            <a:ext cx="5489751" cy="3187332"/>
          </a:xfrm>
          <a:prstGeom prst="rect">
            <a:avLst/>
          </a:prstGeom>
        </p:spPr>
      </p:pic>
    </p:spTree>
    <p:extLst>
      <p:ext uri="{BB962C8B-B14F-4D97-AF65-F5344CB8AC3E}">
        <p14:creationId xmlns:p14="http://schemas.microsoft.com/office/powerpoint/2010/main" val="3450574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670356" cy="976312"/>
          </a:xfrm>
        </p:spPr>
        <p:txBody>
          <a:bodyPr>
            <a:noAutofit/>
          </a:bodyPr>
          <a:lstStyle/>
          <a:p>
            <a:r>
              <a:rPr lang="es-EC" sz="3600" dirty="0">
                <a:solidFill>
                  <a:prstClr val="black"/>
                </a:solidFill>
                <a:latin typeface="Algerian" pitchFamily="82" charset="0"/>
              </a:rPr>
              <a:t>GOBIERNO PARROQUIAL DE LUDO</a:t>
            </a:r>
            <a:endParaRPr lang="es-EC" sz="3600" dirty="0"/>
          </a:p>
        </p:txBody>
      </p:sp>
      <p:sp>
        <p:nvSpPr>
          <p:cNvPr id="5" name="Rectángulo 4"/>
          <p:cNvSpPr/>
          <p:nvPr/>
        </p:nvSpPr>
        <p:spPr>
          <a:xfrm>
            <a:off x="2589212" y="2067951"/>
            <a:ext cx="6894901" cy="3785652"/>
          </a:xfrm>
          <a:prstGeom prst="rect">
            <a:avLst/>
          </a:prstGeom>
        </p:spPr>
        <p:txBody>
          <a:bodyPr wrap="square">
            <a:spAutoFit/>
          </a:bodyPr>
          <a:lstStyle/>
          <a:p>
            <a:r>
              <a:rPr lang="es-EC" sz="2400" b="1" dirty="0">
                <a:latin typeface="Cambria" pitchFamily="18" charset="0"/>
              </a:rPr>
              <a:t> 6.- INVERSION EN PERSONAL INVERSION</a:t>
            </a:r>
          </a:p>
          <a:p>
            <a:pPr>
              <a:buFont typeface="Wingdings" panose="05000000000000000000" pitchFamily="2" charset="2"/>
              <a:buChar char="Ø"/>
            </a:pPr>
            <a:r>
              <a:rPr lang="es-EC" b="1" dirty="0">
                <a:latin typeface="Cambria" pitchFamily="18" charset="0"/>
              </a:rPr>
              <a:t>PERSONAL FINANCIERO.-  </a:t>
            </a:r>
            <a:r>
              <a:rPr lang="es-EC" dirty="0">
                <a:latin typeface="Cambria" pitchFamily="18" charset="0"/>
              </a:rPr>
              <a:t>Se ha contratado lo servicios de una asesora técnica, para el manejo financiero y administrativo del GAD parroquial.</a:t>
            </a:r>
          </a:p>
          <a:p>
            <a:pPr algn="just">
              <a:buFont typeface="Wingdings" pitchFamily="2" charset="2"/>
              <a:buChar char="Ø"/>
            </a:pPr>
            <a:r>
              <a:rPr lang="es-EC" b="1" dirty="0">
                <a:latin typeface="Cambria" pitchFamily="18" charset="0"/>
              </a:rPr>
              <a:t>PERSONAL DE ASEO.- </a:t>
            </a:r>
            <a:r>
              <a:rPr lang="es-EC" dirty="0">
                <a:latin typeface="Cambria" pitchFamily="18" charset="0"/>
              </a:rPr>
              <a:t>Se ha contratado los servicios de una persona para mantener limpio las instalaciones del gobierno local, las calle y el centro parroquial; así como también para que haga la limpieza y  mantenimiento del cementerio general.</a:t>
            </a:r>
          </a:p>
          <a:p>
            <a:pPr algn="just">
              <a:buFont typeface="Wingdings" pitchFamily="2" charset="2"/>
              <a:buChar char="Ø"/>
            </a:pPr>
            <a:r>
              <a:rPr lang="es-EC" b="1" dirty="0">
                <a:latin typeface="Cambria" pitchFamily="18" charset="0"/>
              </a:rPr>
              <a:t>PERSONAL TECNICO: </a:t>
            </a:r>
            <a:r>
              <a:rPr lang="es-EC" dirty="0">
                <a:latin typeface="Cambria" pitchFamily="18" charset="0"/>
              </a:rPr>
              <a:t>Se a contratado los servicio profesionales de un Ingeniero, para que diseñe y asesore la ejecución de los proyectos de infraestructura pública.</a:t>
            </a:r>
          </a:p>
          <a:p>
            <a:pPr algn="just"/>
            <a:endParaRPr lang="es-EC" b="1" dirty="0">
              <a:solidFill>
                <a:srgbClr val="C00000"/>
              </a:solidFill>
              <a:latin typeface="Cambria" pitchFamily="18" charset="0"/>
            </a:endParaRPr>
          </a:p>
          <a:p>
            <a:pPr algn="ctr"/>
            <a:r>
              <a:rPr lang="es-EC" b="1" dirty="0">
                <a:solidFill>
                  <a:srgbClr val="C00000"/>
                </a:solidFill>
                <a:latin typeface="Cambria" pitchFamily="18" charset="0"/>
              </a:rPr>
              <a:t>PRESUPUESTO.-</a:t>
            </a:r>
            <a:r>
              <a:rPr lang="es-EC" b="1" dirty="0"/>
              <a:t>16,881.24 </a:t>
            </a:r>
            <a:endParaRPr lang="es-EC" dirty="0"/>
          </a:p>
        </p:txBody>
      </p:sp>
    </p:spTree>
    <p:extLst>
      <p:ext uri="{BB962C8B-B14F-4D97-AF65-F5344CB8AC3E}">
        <p14:creationId xmlns:p14="http://schemas.microsoft.com/office/powerpoint/2010/main" val="34675826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8046704" cy="976312"/>
          </a:xfrm>
        </p:spPr>
        <p:txBody>
          <a:bodyPr>
            <a:noAutofit/>
          </a:bodyPr>
          <a:lstStyle/>
          <a:p>
            <a:r>
              <a:rPr lang="es-EC" sz="4000" dirty="0">
                <a:solidFill>
                  <a:prstClr val="black"/>
                </a:solidFill>
                <a:latin typeface="Algerian" pitchFamily="82" charset="0"/>
              </a:rPr>
              <a:t>GOBIERNO PARROQUIAL DE LUDO</a:t>
            </a:r>
            <a:endParaRPr lang="es-EC" sz="4000"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090" y="2231564"/>
            <a:ext cx="3117003" cy="2641842"/>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9212" y="2342367"/>
            <a:ext cx="3686328" cy="2531039"/>
          </a:xfrm>
          <a:prstGeom prst="rect">
            <a:avLst/>
          </a:prstGeom>
        </p:spPr>
      </p:pic>
    </p:spTree>
    <p:extLst>
      <p:ext uri="{BB962C8B-B14F-4D97-AF65-F5344CB8AC3E}">
        <p14:creationId xmlns:p14="http://schemas.microsoft.com/office/powerpoint/2010/main" val="23526223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292725" cy="976312"/>
          </a:xfrm>
        </p:spPr>
        <p:txBody>
          <a:bodyPr>
            <a:normAutofit/>
          </a:bodyPr>
          <a:lstStyle/>
          <a:p>
            <a:r>
              <a:rPr lang="es-EC" sz="3600" dirty="0">
                <a:solidFill>
                  <a:prstClr val="black"/>
                </a:solidFill>
                <a:latin typeface="Algerian" pitchFamily="82" charset="0"/>
              </a:rPr>
              <a:t>GOBIERNO PARROQUIAL DE </a:t>
            </a:r>
            <a:r>
              <a:rPr lang="es-EC" sz="4000" dirty="0">
                <a:solidFill>
                  <a:prstClr val="black"/>
                </a:solidFill>
                <a:latin typeface="Algerian" pitchFamily="82" charset="0"/>
              </a:rPr>
              <a:t>LUDO</a:t>
            </a:r>
            <a:endParaRPr lang="es-EC" sz="4000" dirty="0"/>
          </a:p>
        </p:txBody>
      </p:sp>
      <p:sp>
        <p:nvSpPr>
          <p:cNvPr id="5" name="Rectángulo 4"/>
          <p:cNvSpPr/>
          <p:nvPr/>
        </p:nvSpPr>
        <p:spPr>
          <a:xfrm>
            <a:off x="3047999" y="1746469"/>
            <a:ext cx="7610475" cy="3077766"/>
          </a:xfrm>
          <a:prstGeom prst="rect">
            <a:avLst/>
          </a:prstGeom>
        </p:spPr>
        <p:txBody>
          <a:bodyPr wrap="square">
            <a:spAutoFit/>
          </a:bodyPr>
          <a:lstStyle/>
          <a:p>
            <a:r>
              <a:rPr lang="es-EC" sz="3200" b="1" dirty="0">
                <a:latin typeface="Cambria" pitchFamily="18" charset="0"/>
              </a:rPr>
              <a:t>7.- OBRAS EN EJECUCIÓN:</a:t>
            </a:r>
          </a:p>
          <a:p>
            <a:pPr algn="just">
              <a:buFont typeface="Wingdings" pitchFamily="2" charset="2"/>
              <a:buChar char="Ø"/>
            </a:pPr>
            <a:r>
              <a:rPr lang="es-EC" b="1" dirty="0">
                <a:latin typeface="Cambria" pitchFamily="18" charset="0"/>
              </a:rPr>
              <a:t>MANTENIMIENTO VIAL: MANTENIMIENTO VIAL DELEGADO Y PRESUPUESTO PARTICIPATIVO 2021: </a:t>
            </a:r>
            <a:r>
              <a:rPr lang="es-EC" dirty="0">
                <a:latin typeface="Cambria" pitchFamily="18" charset="0"/>
              </a:rPr>
              <a:t>Se firmo los convenios de concurrencia </a:t>
            </a:r>
            <a:r>
              <a:rPr lang="es-EC" dirty="0">
                <a:solidFill>
                  <a:srgbClr val="FF0000"/>
                </a:solidFill>
                <a:latin typeface="Cambria" pitchFamily="18" charset="0"/>
              </a:rPr>
              <a:t>N°315-2021</a:t>
            </a:r>
            <a:r>
              <a:rPr lang="es-EC" dirty="0">
                <a:latin typeface="Cambria" pitchFamily="18" charset="0"/>
              </a:rPr>
              <a:t> con la Prefectura del Azuay para la adquisición de un </a:t>
            </a:r>
            <a:r>
              <a:rPr lang="es-EC" dirty="0" err="1">
                <a:latin typeface="Cambria" pitchFamily="18" charset="0"/>
              </a:rPr>
              <a:t>minicargador</a:t>
            </a:r>
            <a:r>
              <a:rPr lang="es-EC" dirty="0">
                <a:latin typeface="Cambria" pitchFamily="18" charset="0"/>
              </a:rPr>
              <a:t> y volquete, la transferencia del dinero por parte de la prefectura se hizo en los últimos días de diciembre por ese motivo no se pudo hacer la transferencia pero se realizara en el año 2022, cabe indicar que como gobierno parroquial se pondrá contraparte.</a:t>
            </a:r>
          </a:p>
          <a:p>
            <a:pPr algn="just">
              <a:buFont typeface="Wingdings" pitchFamily="2" charset="2"/>
              <a:buChar char="Ø"/>
            </a:pPr>
            <a:r>
              <a:rPr lang="es-EC" sz="3300" b="1" dirty="0">
                <a:solidFill>
                  <a:srgbClr val="C00000"/>
                </a:solidFill>
                <a:latin typeface="Cambria" pitchFamily="18" charset="0"/>
              </a:rPr>
              <a:t>PRESUPUESTO.- </a:t>
            </a:r>
            <a:r>
              <a:rPr lang="es-EC" sz="3600" dirty="0">
                <a:latin typeface="Cambria" pitchFamily="18" charset="0"/>
              </a:rPr>
              <a:t>94,416.19</a:t>
            </a:r>
            <a:endParaRPr lang="es-EC" sz="3300" b="1" dirty="0">
              <a:latin typeface="Cambria" pitchFamily="18" charset="0"/>
            </a:endParaRPr>
          </a:p>
        </p:txBody>
      </p:sp>
    </p:spTree>
    <p:extLst>
      <p:ext uri="{BB962C8B-B14F-4D97-AF65-F5344CB8AC3E}">
        <p14:creationId xmlns:p14="http://schemas.microsoft.com/office/powerpoint/2010/main" val="14729406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15783" y="446088"/>
            <a:ext cx="4347166" cy="976312"/>
          </a:xfrm>
        </p:spPr>
        <p:txBody>
          <a:bodyPr>
            <a:normAutofit/>
          </a:bodyPr>
          <a:lstStyle/>
          <a:p>
            <a:r>
              <a:rPr lang="es-EC" dirty="0">
                <a:solidFill>
                  <a:prstClr val="black"/>
                </a:solidFill>
                <a:latin typeface="Algerian" pitchFamily="82" charset="0"/>
              </a:rPr>
              <a:t>GOBIERNO PARROQUIAL DE </a:t>
            </a:r>
            <a:r>
              <a:rPr lang="es-EC" sz="2400" dirty="0" smtClean="0">
                <a:solidFill>
                  <a:prstClr val="black"/>
                </a:solidFill>
                <a:latin typeface="Algerian" pitchFamily="82" charset="0"/>
              </a:rPr>
              <a:t>LUDO</a:t>
            </a:r>
            <a:br>
              <a:rPr lang="es-EC" sz="2400" dirty="0" smtClean="0">
                <a:solidFill>
                  <a:prstClr val="black"/>
                </a:solidFill>
                <a:latin typeface="Algerian" pitchFamily="82" charset="0"/>
              </a:rPr>
            </a:br>
            <a:r>
              <a:rPr lang="es-EC" sz="2400" dirty="0" smtClean="0">
                <a:solidFill>
                  <a:prstClr val="black"/>
                </a:solidFill>
                <a:latin typeface="Algerian" pitchFamily="82" charset="0"/>
              </a:rPr>
              <a:t>Firma de Convenio </a:t>
            </a:r>
            <a:endParaRPr lang="es-EC"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491" y="2042338"/>
            <a:ext cx="4659923" cy="3248025"/>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5169" y="2170496"/>
            <a:ext cx="3712866" cy="2991708"/>
          </a:xfrm>
          <a:prstGeom prst="rect">
            <a:avLst/>
          </a:prstGeom>
        </p:spPr>
      </p:pic>
    </p:spTree>
    <p:extLst>
      <p:ext uri="{BB962C8B-B14F-4D97-AF65-F5344CB8AC3E}">
        <p14:creationId xmlns:p14="http://schemas.microsoft.com/office/powerpoint/2010/main" val="37314071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8266" y="446088"/>
            <a:ext cx="7560628" cy="976312"/>
          </a:xfrm>
        </p:spPr>
        <p:txBody>
          <a:bodyPr>
            <a:noAutofit/>
          </a:bodyPr>
          <a:lstStyle/>
          <a:p>
            <a:r>
              <a:rPr lang="es-EC" sz="3600" dirty="0">
                <a:solidFill>
                  <a:prstClr val="black"/>
                </a:solidFill>
                <a:latin typeface="Algerian" pitchFamily="82" charset="0"/>
              </a:rPr>
              <a:t>GOBIERNO PARROQUIAL DE LUDO</a:t>
            </a:r>
            <a:endParaRPr lang="es-EC" sz="3600" dirty="0"/>
          </a:p>
        </p:txBody>
      </p:sp>
      <p:sp>
        <p:nvSpPr>
          <p:cNvPr id="7" name="Rectángulo 6"/>
          <p:cNvSpPr/>
          <p:nvPr/>
        </p:nvSpPr>
        <p:spPr>
          <a:xfrm>
            <a:off x="3048000" y="1422400"/>
            <a:ext cx="6664411" cy="3508653"/>
          </a:xfrm>
          <a:prstGeom prst="rect">
            <a:avLst/>
          </a:prstGeom>
        </p:spPr>
        <p:txBody>
          <a:bodyPr wrap="square">
            <a:spAutoFit/>
          </a:bodyPr>
          <a:lstStyle/>
          <a:p>
            <a:pPr algn="just"/>
            <a:r>
              <a:rPr lang="es-EC" sz="2400" b="1" dirty="0">
                <a:latin typeface="Cambria" pitchFamily="18" charset="0"/>
              </a:rPr>
              <a:t>PROCESOS DE PARTICIPACION CIUDADANA</a:t>
            </a:r>
          </a:p>
          <a:p>
            <a:pPr algn="just"/>
            <a:r>
              <a:rPr lang="es-EC" b="1" dirty="0">
                <a:solidFill>
                  <a:srgbClr val="C00000"/>
                </a:solidFill>
                <a:latin typeface="Cambria" pitchFamily="18" charset="0"/>
              </a:rPr>
              <a:t>ASAMBLEAS  PARROQUIALES:</a:t>
            </a:r>
          </a:p>
          <a:p>
            <a:pPr algn="just"/>
            <a:r>
              <a:rPr lang="es-EC" dirty="0">
                <a:latin typeface="Cambria" pitchFamily="18" charset="0"/>
              </a:rPr>
              <a:t>Dando cumplimiento con la constitución, con la Ley del COOTAD y con la Ley de Participación Ciudadana y Control Social, el gobierno local todos los años a convocado a dos asambleas parroquiales </a:t>
            </a:r>
          </a:p>
          <a:p>
            <a:pPr algn="just"/>
            <a:r>
              <a:rPr lang="es-EC" b="1" dirty="0">
                <a:latin typeface="Cambria" pitchFamily="18" charset="0"/>
              </a:rPr>
              <a:t>Asamblea de Rendición de Cuentas de año 2021.-  </a:t>
            </a:r>
            <a:r>
              <a:rPr lang="es-EC" dirty="0">
                <a:latin typeface="Cambria" pitchFamily="18" charset="0"/>
              </a:rPr>
              <a:t>Donde se dio a conocer a la ciudadanía la gestión realizada en el periodo 2020, dando de esta manera cumplimiento a lo establecido por la Ley de Participación ciudadana y control social.</a:t>
            </a:r>
          </a:p>
          <a:p>
            <a:pPr algn="just"/>
            <a:r>
              <a:rPr lang="es-EC" b="1" dirty="0">
                <a:latin typeface="Cambria" pitchFamily="18" charset="0"/>
              </a:rPr>
              <a:t>Asamblea de Priorización de obras para el 2022.-</a:t>
            </a:r>
            <a:r>
              <a:rPr lang="es-EC" dirty="0">
                <a:latin typeface="Cambria" pitchFamily="18" charset="0"/>
              </a:rPr>
              <a:t> Esta asamblea se realizo por cuanto según la Ley debe priorizar los gastos con la participación de la gente.</a:t>
            </a:r>
          </a:p>
        </p:txBody>
      </p:sp>
    </p:spTree>
    <p:extLst>
      <p:ext uri="{BB962C8B-B14F-4D97-AF65-F5344CB8AC3E}">
        <p14:creationId xmlns:p14="http://schemas.microsoft.com/office/powerpoint/2010/main" val="35764294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01568" y="494270"/>
            <a:ext cx="8853145" cy="1237049"/>
          </a:xfrm>
        </p:spPr>
        <p:txBody>
          <a:bodyPr>
            <a:normAutofit fontScale="90000"/>
          </a:bodyPr>
          <a:lstStyle/>
          <a:p>
            <a:r>
              <a:rPr lang="es-EC" sz="3100" b="1" dirty="0">
                <a:latin typeface="Cambria" pitchFamily="18" charset="0"/>
              </a:rPr>
              <a:t>ASAMBLEA DE PRIORIZACIÓN DE OBRAS PARA EL AÑO 2022</a:t>
            </a:r>
            <a:r>
              <a:rPr lang="es-EC" b="1" dirty="0">
                <a:latin typeface="Cambria" pitchFamily="18" charset="0"/>
              </a:rPr>
              <a:t/>
            </a:r>
            <a:br>
              <a:rPr lang="es-EC" b="1" dirty="0">
                <a:latin typeface="Cambria" pitchFamily="18" charset="0"/>
              </a:rPr>
            </a:br>
            <a:endParaRPr lang="es-EC"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936" y="1928732"/>
            <a:ext cx="3744416" cy="2809603"/>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3052" y="1928732"/>
            <a:ext cx="3634580" cy="2838084"/>
          </a:xfrm>
          <a:prstGeom prst="rect">
            <a:avLst/>
          </a:prstGeom>
        </p:spPr>
      </p:pic>
    </p:spTree>
    <p:extLst>
      <p:ext uri="{BB962C8B-B14F-4D97-AF65-F5344CB8AC3E}">
        <p14:creationId xmlns:p14="http://schemas.microsoft.com/office/powerpoint/2010/main" val="25994933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308550" cy="976312"/>
          </a:xfrm>
        </p:spPr>
        <p:txBody>
          <a:bodyPr>
            <a:normAutofit fontScale="90000"/>
          </a:bodyPr>
          <a:lstStyle/>
          <a:p>
            <a:pPr marL="0" indent="0"/>
            <a:r>
              <a:rPr lang="es-EC" b="1" dirty="0">
                <a:latin typeface="Cambria" pitchFamily="18" charset="0"/>
              </a:rPr>
              <a:t/>
            </a:r>
            <a:br>
              <a:rPr lang="es-EC" b="1" dirty="0">
                <a:latin typeface="Cambria" pitchFamily="18" charset="0"/>
              </a:rPr>
            </a:br>
            <a:r>
              <a:rPr lang="es-EC" sz="4000" dirty="0">
                <a:solidFill>
                  <a:prstClr val="black"/>
                </a:solidFill>
                <a:latin typeface="Algerian" pitchFamily="82" charset="0"/>
              </a:rPr>
              <a:t>GOBIERNO PARROQUIAL DE LUDO</a:t>
            </a:r>
            <a:endParaRPr lang="es-EC" sz="4000" dirty="0"/>
          </a:p>
        </p:txBody>
      </p:sp>
      <p:sp>
        <p:nvSpPr>
          <p:cNvPr id="4" name="Marcador de texto 3"/>
          <p:cNvSpPr>
            <a:spLocks noGrp="1"/>
          </p:cNvSpPr>
          <p:nvPr>
            <p:ph type="body" sz="half" idx="2"/>
          </p:nvPr>
        </p:nvSpPr>
        <p:spPr>
          <a:xfrm>
            <a:off x="2589212" y="1598613"/>
            <a:ext cx="7543329" cy="4262436"/>
          </a:xfrm>
        </p:spPr>
        <p:txBody>
          <a:bodyPr/>
          <a:lstStyle/>
          <a:p>
            <a:r>
              <a:rPr lang="es-EC" sz="2400" b="1" dirty="0">
                <a:latin typeface="Cambria" pitchFamily="18" charset="0"/>
              </a:rPr>
              <a:t>GESTIONES REALIZADAS </a:t>
            </a:r>
          </a:p>
          <a:p>
            <a:pPr algn="just"/>
            <a:r>
              <a:rPr lang="es-EC" sz="2400" b="1" dirty="0">
                <a:solidFill>
                  <a:srgbClr val="C00000"/>
                </a:solidFill>
                <a:latin typeface="Cambria" pitchFamily="18" charset="0"/>
              </a:rPr>
              <a:t>1.-GOBIERNO PROVINCIAL</a:t>
            </a:r>
            <a:r>
              <a:rPr lang="es-EC" sz="2400" b="1" dirty="0" smtClean="0">
                <a:solidFill>
                  <a:srgbClr val="C00000"/>
                </a:solidFill>
                <a:latin typeface="Cambria" pitchFamily="18" charset="0"/>
              </a:rPr>
              <a:t>.-</a:t>
            </a:r>
            <a:endParaRPr lang="es-EC" sz="2400" b="1" dirty="0">
              <a:solidFill>
                <a:srgbClr val="C00000"/>
              </a:solidFill>
              <a:latin typeface="Cambria" pitchFamily="18" charset="0"/>
            </a:endParaRPr>
          </a:p>
          <a:p>
            <a:pPr algn="just"/>
            <a:endParaRPr lang="es-EC" sz="2400" b="1" dirty="0">
              <a:latin typeface="Cambria" pitchFamily="18" charset="0"/>
            </a:endParaRPr>
          </a:p>
          <a:p>
            <a:pPr algn="just"/>
            <a:r>
              <a:rPr lang="es-EC" sz="2400" b="1" dirty="0">
                <a:latin typeface="Cambria" pitchFamily="18" charset="0"/>
              </a:rPr>
              <a:t> </a:t>
            </a:r>
            <a:r>
              <a:rPr lang="es-EC" sz="2400" b="1" dirty="0" smtClean="0">
                <a:latin typeface="Cambria" pitchFamily="18" charset="0"/>
              </a:rPr>
              <a:t>- Doble tratamiento superficial bituminoso en la vía Ludo-Serrag </a:t>
            </a:r>
          </a:p>
          <a:p>
            <a:pPr algn="just"/>
            <a:r>
              <a:rPr lang="es-EC" sz="2400" b="1" dirty="0" smtClean="0">
                <a:latin typeface="Cambria" pitchFamily="18" charset="0"/>
              </a:rPr>
              <a:t>- Mantenimiento </a:t>
            </a:r>
            <a:r>
              <a:rPr lang="es-EC" sz="2400" b="1" dirty="0">
                <a:latin typeface="Cambria" pitchFamily="18" charset="0"/>
              </a:rPr>
              <a:t>de las vías internas de la parroquia y sus comunidades </a:t>
            </a:r>
          </a:p>
          <a:p>
            <a:endParaRPr lang="es-EC" dirty="0"/>
          </a:p>
        </p:txBody>
      </p:sp>
    </p:spTree>
    <p:extLst>
      <p:ext uri="{BB962C8B-B14F-4D97-AF65-F5344CB8AC3E}">
        <p14:creationId xmlns:p14="http://schemas.microsoft.com/office/powerpoint/2010/main" val="29410313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741037" cy="976312"/>
          </a:xfrm>
        </p:spPr>
        <p:txBody>
          <a:bodyPr>
            <a:noAutofit/>
          </a:bodyPr>
          <a:lstStyle/>
          <a:p>
            <a:r>
              <a:rPr lang="es-EC" sz="3600" dirty="0">
                <a:solidFill>
                  <a:prstClr val="black"/>
                </a:solidFill>
                <a:latin typeface="Algerian" pitchFamily="82" charset="0"/>
              </a:rPr>
              <a:t>GOBIERNO PARROQUIAL DE LUDO</a:t>
            </a:r>
            <a:endParaRPr lang="es-EC" sz="3600"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0425" y="2262761"/>
            <a:ext cx="4636234" cy="329778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6865" y="2654719"/>
            <a:ext cx="3870519" cy="2905822"/>
          </a:xfrm>
          <a:prstGeom prst="rect">
            <a:avLst/>
          </a:prstGeom>
        </p:spPr>
      </p:pic>
    </p:spTree>
    <p:extLst>
      <p:ext uri="{BB962C8B-B14F-4D97-AF65-F5344CB8AC3E}">
        <p14:creationId xmlns:p14="http://schemas.microsoft.com/office/powerpoint/2010/main" val="38474350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209696" cy="976312"/>
          </a:xfrm>
        </p:spPr>
        <p:txBody>
          <a:bodyPr>
            <a:normAutofit/>
          </a:bodyPr>
          <a:lstStyle/>
          <a:p>
            <a:r>
              <a:rPr lang="es-EC" sz="3600" dirty="0">
                <a:solidFill>
                  <a:prstClr val="black"/>
                </a:solidFill>
                <a:latin typeface="Algerian" pitchFamily="82" charset="0"/>
              </a:rPr>
              <a:t>GOBIERNO PARROQUIAL DE LUDO</a:t>
            </a:r>
            <a:endParaRPr lang="es-EC" sz="3600"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7299" y="2231649"/>
            <a:ext cx="4108150" cy="3076575"/>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5449" y="2231649"/>
            <a:ext cx="4955060" cy="3076575"/>
          </a:xfrm>
          <a:prstGeom prst="rect">
            <a:avLst/>
          </a:prstGeom>
        </p:spPr>
      </p:pic>
    </p:spTree>
    <p:extLst>
      <p:ext uri="{BB962C8B-B14F-4D97-AF65-F5344CB8AC3E}">
        <p14:creationId xmlns:p14="http://schemas.microsoft.com/office/powerpoint/2010/main" val="2162503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963458" cy="976312"/>
          </a:xfrm>
        </p:spPr>
        <p:txBody>
          <a:bodyPr>
            <a:normAutofit/>
          </a:bodyPr>
          <a:lstStyle/>
          <a:p>
            <a:r>
              <a:rPr lang="es-EC" sz="3600" dirty="0">
                <a:solidFill>
                  <a:prstClr val="black"/>
                </a:solidFill>
                <a:latin typeface="Algerian" pitchFamily="82" charset="0"/>
              </a:rPr>
              <a:t>GOBIERNO PARROQUIAL DE LUDO</a:t>
            </a:r>
            <a:endParaRPr lang="es-EC" sz="3600" dirty="0"/>
          </a:p>
        </p:txBody>
      </p:sp>
      <p:sp>
        <p:nvSpPr>
          <p:cNvPr id="4" name="Marcador de texto 3"/>
          <p:cNvSpPr>
            <a:spLocks noGrp="1"/>
          </p:cNvSpPr>
          <p:nvPr>
            <p:ph type="body" sz="half" idx="2"/>
          </p:nvPr>
        </p:nvSpPr>
        <p:spPr>
          <a:xfrm>
            <a:off x="2589212" y="1598613"/>
            <a:ext cx="6974918" cy="4262436"/>
          </a:xfrm>
        </p:spPr>
        <p:txBody>
          <a:bodyPr>
            <a:normAutofit/>
          </a:bodyPr>
          <a:lstStyle/>
          <a:p>
            <a:r>
              <a:rPr lang="es-EC" sz="2800" b="1" dirty="0">
                <a:solidFill>
                  <a:srgbClr val="C00000"/>
                </a:solidFill>
                <a:latin typeface="Cambria" pitchFamily="18" charset="0"/>
              </a:rPr>
              <a:t>2.-GOBIERNO CANTONAL.-</a:t>
            </a:r>
            <a:endParaRPr lang="es-EC" sz="2800" b="1" dirty="0">
              <a:solidFill>
                <a:schemeClr val="tx1"/>
              </a:solidFill>
              <a:latin typeface="Cambria" pitchFamily="18" charset="0"/>
            </a:endParaRPr>
          </a:p>
          <a:p>
            <a:r>
              <a:rPr lang="es-EC" sz="2800" dirty="0" smtClean="0"/>
              <a:t>- Con recursos del presupuesto participativo del año 2020 se realiza el mejoramiento del mercado en el centro Parroquial </a:t>
            </a:r>
            <a:endParaRPr lang="es-EC" sz="2800" dirty="0"/>
          </a:p>
        </p:txBody>
      </p:sp>
    </p:spTree>
    <p:extLst>
      <p:ext uri="{BB962C8B-B14F-4D97-AF65-F5344CB8AC3E}">
        <p14:creationId xmlns:p14="http://schemas.microsoft.com/office/powerpoint/2010/main" val="5009637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769813" cy="976312"/>
          </a:xfrm>
        </p:spPr>
        <p:txBody>
          <a:bodyPr>
            <a:noAutofit/>
          </a:bodyPr>
          <a:lstStyle/>
          <a:p>
            <a:r>
              <a:rPr lang="es-EC" sz="3600" dirty="0">
                <a:solidFill>
                  <a:prstClr val="black"/>
                </a:solidFill>
                <a:latin typeface="Algerian" pitchFamily="82" charset="0"/>
              </a:rPr>
              <a:t>GOBIERNO PARROQUIAL DE LUDO</a:t>
            </a:r>
            <a:endParaRPr lang="es-EC" sz="3600"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816" y="2032129"/>
            <a:ext cx="3909485" cy="1938438"/>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5301" y="2032129"/>
            <a:ext cx="4271738" cy="1938438"/>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816" y="3970567"/>
            <a:ext cx="3865168" cy="2342000"/>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9618" y="3970567"/>
            <a:ext cx="3953802" cy="2392655"/>
          </a:xfrm>
          <a:prstGeom prst="rect">
            <a:avLst/>
          </a:prstGeom>
        </p:spPr>
      </p:pic>
    </p:spTree>
    <p:extLst>
      <p:ext uri="{BB962C8B-B14F-4D97-AF65-F5344CB8AC3E}">
        <p14:creationId xmlns:p14="http://schemas.microsoft.com/office/powerpoint/2010/main" val="35360298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446088"/>
            <a:ext cx="7619500" cy="976312"/>
          </a:xfrm>
        </p:spPr>
        <p:txBody>
          <a:bodyPr>
            <a:noAutofit/>
          </a:bodyPr>
          <a:lstStyle/>
          <a:p>
            <a:r>
              <a:rPr lang="es-EC" sz="3600" dirty="0">
                <a:solidFill>
                  <a:prstClr val="black"/>
                </a:solidFill>
                <a:latin typeface="Algerian" pitchFamily="82" charset="0"/>
              </a:rPr>
              <a:t>GOBIERNO PARROQUIAL DE LUDO</a:t>
            </a:r>
            <a:endParaRPr lang="es-EC" sz="3600" dirty="0"/>
          </a:p>
        </p:txBody>
      </p:sp>
      <p:sp>
        <p:nvSpPr>
          <p:cNvPr id="6" name="Rectángulo 5"/>
          <p:cNvSpPr/>
          <p:nvPr/>
        </p:nvSpPr>
        <p:spPr>
          <a:xfrm>
            <a:off x="3048000" y="1505397"/>
            <a:ext cx="6096000" cy="3200876"/>
          </a:xfrm>
          <a:prstGeom prst="rect">
            <a:avLst/>
          </a:prstGeom>
        </p:spPr>
        <p:txBody>
          <a:bodyPr>
            <a:spAutoFit/>
          </a:bodyPr>
          <a:lstStyle/>
          <a:p>
            <a:pPr algn="ctr"/>
            <a:r>
              <a:rPr lang="es-EC" sz="2400" b="1" dirty="0">
                <a:solidFill>
                  <a:srgbClr val="C00000"/>
                </a:solidFill>
                <a:latin typeface="Bodoni MT" pitchFamily="18" charset="0"/>
              </a:rPr>
              <a:t> </a:t>
            </a:r>
            <a:r>
              <a:rPr lang="es-EC" sz="2400" b="1" dirty="0">
                <a:solidFill>
                  <a:srgbClr val="FF0000"/>
                </a:solidFill>
                <a:latin typeface="Bodoni MT" pitchFamily="18" charset="0"/>
              </a:rPr>
              <a:t>MIEMBROS DEL GAD PARROQUIAL DE </a:t>
            </a:r>
            <a:r>
              <a:rPr lang="es-EC" sz="2400" b="1" dirty="0" smtClean="0">
                <a:solidFill>
                  <a:srgbClr val="FF0000"/>
                </a:solidFill>
                <a:latin typeface="Bodoni MT" pitchFamily="18" charset="0"/>
              </a:rPr>
              <a:t>LUDO</a:t>
            </a:r>
            <a:endParaRPr lang="es-EC" sz="2400" b="1" dirty="0">
              <a:solidFill>
                <a:srgbClr val="FF0000"/>
              </a:solidFill>
              <a:latin typeface="Cambria" pitchFamily="18" charset="0"/>
            </a:endParaRPr>
          </a:p>
          <a:p>
            <a:pPr algn="just"/>
            <a:r>
              <a:rPr lang="es-EC" b="1" dirty="0">
                <a:solidFill>
                  <a:srgbClr val="FF0000"/>
                </a:solidFill>
                <a:latin typeface="Cambria" pitchFamily="18" charset="0"/>
              </a:rPr>
              <a:t>PRESIDENTE:  </a:t>
            </a:r>
            <a:r>
              <a:rPr lang="es-EC" b="1" dirty="0">
                <a:solidFill>
                  <a:srgbClr val="00B0F0"/>
                </a:solidFill>
                <a:latin typeface="Cambria" pitchFamily="18" charset="0"/>
              </a:rPr>
              <a:t>Ab. HOLGER DAVID DUCHITANGA </a:t>
            </a:r>
          </a:p>
          <a:p>
            <a:pPr algn="just"/>
            <a:r>
              <a:rPr lang="es-EC" b="1" dirty="0">
                <a:solidFill>
                  <a:srgbClr val="FF0000"/>
                </a:solidFill>
                <a:latin typeface="Cambria" pitchFamily="18" charset="0"/>
              </a:rPr>
              <a:t>VOCALES:          </a:t>
            </a:r>
            <a:r>
              <a:rPr lang="es-EC" b="1" dirty="0">
                <a:solidFill>
                  <a:srgbClr val="00B0F0"/>
                </a:solidFill>
                <a:latin typeface="Cambria" pitchFamily="18" charset="0"/>
              </a:rPr>
              <a:t>Ab. WALTER MOROCHO</a:t>
            </a:r>
          </a:p>
          <a:p>
            <a:pPr algn="just"/>
            <a:r>
              <a:rPr lang="es-EC" b="1" dirty="0">
                <a:solidFill>
                  <a:srgbClr val="00B0F0"/>
                </a:solidFill>
                <a:latin typeface="Cambria" pitchFamily="18" charset="0"/>
              </a:rPr>
              <a:t>                              Ing. PAUL </a:t>
            </a:r>
            <a:r>
              <a:rPr lang="es-EC" b="1" dirty="0" smtClean="0">
                <a:solidFill>
                  <a:srgbClr val="00B0F0"/>
                </a:solidFill>
                <a:latin typeface="Cambria" pitchFamily="18" charset="0"/>
              </a:rPr>
              <a:t>AYORA</a:t>
            </a:r>
          </a:p>
          <a:p>
            <a:pPr algn="just"/>
            <a:r>
              <a:rPr lang="es-EC" b="1" dirty="0">
                <a:solidFill>
                  <a:srgbClr val="00B0F0"/>
                </a:solidFill>
                <a:latin typeface="Cambria" pitchFamily="18" charset="0"/>
              </a:rPr>
              <a:t> </a:t>
            </a:r>
            <a:r>
              <a:rPr lang="es-EC" b="1" dirty="0" smtClean="0">
                <a:solidFill>
                  <a:srgbClr val="00B0F0"/>
                </a:solidFill>
                <a:latin typeface="Cambria" pitchFamily="18" charset="0"/>
              </a:rPr>
              <a:t>                            </a:t>
            </a:r>
            <a:r>
              <a:rPr lang="es-EC" b="1" dirty="0">
                <a:solidFill>
                  <a:srgbClr val="00B0F0"/>
                </a:solidFill>
                <a:latin typeface="Cambria" pitchFamily="18" charset="0"/>
              </a:rPr>
              <a:t>Sr.  RENE PESANTEZ</a:t>
            </a:r>
          </a:p>
          <a:p>
            <a:pPr algn="just"/>
            <a:r>
              <a:rPr lang="es-EC" b="1" dirty="0" smtClean="0">
                <a:solidFill>
                  <a:srgbClr val="00B0F0"/>
                </a:solidFill>
                <a:latin typeface="Cambria" pitchFamily="18" charset="0"/>
              </a:rPr>
              <a:t>                             </a:t>
            </a:r>
            <a:r>
              <a:rPr lang="es-EC" b="1" dirty="0">
                <a:solidFill>
                  <a:srgbClr val="00B0F0"/>
                </a:solidFill>
                <a:latin typeface="Cambria" pitchFamily="18" charset="0"/>
              </a:rPr>
              <a:t>Ing. LAUDELINO ANDRADE</a:t>
            </a:r>
          </a:p>
          <a:p>
            <a:pPr algn="ctr"/>
            <a:r>
              <a:rPr lang="es-EC" b="1" dirty="0">
                <a:solidFill>
                  <a:srgbClr val="00B0F0"/>
                </a:solidFill>
                <a:latin typeface="Cambria" pitchFamily="18" charset="0"/>
              </a:rPr>
              <a:t> </a:t>
            </a:r>
            <a:r>
              <a:rPr lang="es-EC" b="1" dirty="0" smtClean="0">
                <a:solidFill>
                  <a:srgbClr val="C00000"/>
                </a:solidFill>
                <a:latin typeface="Cambria" pitchFamily="18" charset="0"/>
              </a:rPr>
              <a:t>RENDICION </a:t>
            </a:r>
            <a:r>
              <a:rPr lang="es-EC" b="1" dirty="0">
                <a:solidFill>
                  <a:srgbClr val="C00000"/>
                </a:solidFill>
                <a:latin typeface="Cambria" pitchFamily="18" charset="0"/>
              </a:rPr>
              <a:t>DE CUENTAS DEL 01 DE  ENERO AL 31 DE DICIEMBRE DEL AÑO 2021. </a:t>
            </a:r>
          </a:p>
          <a:p>
            <a:pPr algn="ctr"/>
            <a:r>
              <a:rPr lang="es-EC" sz="2800" b="1" dirty="0">
                <a:solidFill>
                  <a:srgbClr val="FF0000"/>
                </a:solidFill>
                <a:latin typeface="Cambria" pitchFamily="18" charset="0"/>
              </a:rPr>
              <a:t>GRACIAS POR SU ATENCION.</a:t>
            </a:r>
            <a:endParaRPr lang="es-EC" dirty="0"/>
          </a:p>
        </p:txBody>
      </p:sp>
    </p:spTree>
    <p:extLst>
      <p:ext uri="{BB962C8B-B14F-4D97-AF65-F5344CB8AC3E}">
        <p14:creationId xmlns:p14="http://schemas.microsoft.com/office/powerpoint/2010/main" val="1771205721"/>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1580</TotalTime>
  <Words>1257</Words>
  <Application>Microsoft Office PowerPoint</Application>
  <PresentationFormat>Panorámica</PresentationFormat>
  <Paragraphs>143</Paragraphs>
  <Slides>35</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35</vt:i4>
      </vt:variant>
    </vt:vector>
  </HeadingPairs>
  <TitlesOfParts>
    <vt:vector size="44" baseType="lpstr">
      <vt:lpstr>Algerian</vt:lpstr>
      <vt:lpstr>Arial</vt:lpstr>
      <vt:lpstr>Bodoni MT</vt:lpstr>
      <vt:lpstr>Calibri</vt:lpstr>
      <vt:lpstr>Cambria</vt:lpstr>
      <vt:lpstr>Century Gothic</vt:lpstr>
      <vt:lpstr>Wingdings</vt:lpstr>
      <vt:lpstr>Wingdings 3</vt:lpstr>
      <vt:lpstr>Espiral</vt:lpstr>
      <vt:lpstr>GOBIERNO autónomo descentralizado PARROQUIAL DE LUDO   </vt:lpstr>
      <vt:lpstr>GOBERNO PARROQUIAL DE LUDO</vt:lpstr>
      <vt:lpstr>GOBIERNO PARROQUIAL DE LUDO</vt:lpstr>
      <vt:lpstr>GOBIERNO PARROQUIAL DE LUDO</vt:lpstr>
      <vt:lpstr>Presentación de PowerPoint</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GOBIERNO PARROQUIAL DE LUDO</vt:lpstr>
      <vt:lpstr>Presentación de PowerPoint</vt:lpstr>
      <vt:lpstr>GOBIERNO PARROQUIAL DE LUDO</vt:lpstr>
      <vt:lpstr>GOBIERNO PARROQUIAL DE LUDO</vt:lpstr>
      <vt:lpstr>GOBIERNO PARROQUIAL DE LUDO</vt:lpstr>
      <vt:lpstr>GOBIERNO PARROQUIAL DE LUDO</vt:lpstr>
      <vt:lpstr>GOBIERNO PARROQUIAL DE LUDO Firma de Convenio </vt:lpstr>
      <vt:lpstr>GOBIERNO PARROQUIAL DE LUDO</vt:lpstr>
      <vt:lpstr>ASAMBLEA DE PRIORIZACIÓN DE OBRAS PARA EL AÑO 2022 </vt:lpstr>
      <vt:lpstr> GOBIERNO PARROQUIAL DE LUDO</vt:lpstr>
      <vt:lpstr>GOBIERNO PARROQUIAL DE LUDO</vt:lpstr>
      <vt:lpstr>GOBIERNO PARROQUIAL DE LUDO</vt:lpstr>
      <vt:lpstr>GOBIERNO PARROQUIAL DE LUDO</vt:lpstr>
      <vt:lpstr>GOBIERNO PARROQUIAL DE LUDO</vt:lpstr>
      <vt:lpstr>GOBIERNO PARROQUIAL DE LUDO</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45</cp:revision>
  <dcterms:created xsi:type="dcterms:W3CDTF">2022-05-13T16:44:19Z</dcterms:created>
  <dcterms:modified xsi:type="dcterms:W3CDTF">2022-05-16T13:02:21Z</dcterms:modified>
</cp:coreProperties>
</file>