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7"/>
  </p:notesMasterIdLst>
  <p:sldIdLst>
    <p:sldId id="256" r:id="rId2"/>
    <p:sldId id="327" r:id="rId3"/>
    <p:sldId id="258" r:id="rId4"/>
    <p:sldId id="259" r:id="rId5"/>
    <p:sldId id="377" r:id="rId6"/>
    <p:sldId id="260" r:id="rId7"/>
    <p:sldId id="261" r:id="rId8"/>
    <p:sldId id="263" r:id="rId9"/>
    <p:sldId id="369" r:id="rId10"/>
    <p:sldId id="265" r:id="rId11"/>
    <p:sldId id="335" r:id="rId12"/>
    <p:sldId id="267" r:id="rId13"/>
    <p:sldId id="269" r:id="rId14"/>
    <p:sldId id="340" r:id="rId15"/>
    <p:sldId id="279" r:id="rId16"/>
    <p:sldId id="289" r:id="rId17"/>
    <p:sldId id="346" r:id="rId18"/>
    <p:sldId id="355" r:id="rId19"/>
    <p:sldId id="356" r:id="rId20"/>
    <p:sldId id="292" r:id="rId21"/>
    <p:sldId id="294" r:id="rId22"/>
    <p:sldId id="352" r:id="rId23"/>
    <p:sldId id="326" r:id="rId24"/>
    <p:sldId id="328" r:id="rId25"/>
    <p:sldId id="315" r:id="rId26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151" autoAdjust="0"/>
  </p:normalViewPr>
  <p:slideViewPr>
    <p:cSldViewPr>
      <p:cViewPr varScale="1">
        <p:scale>
          <a:sx n="55" d="100"/>
          <a:sy n="55" d="100"/>
        </p:scale>
        <p:origin x="82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982AA-6916-46C9-84C1-5FB8F6B84A63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7BF02-BB90-4E64-B0FE-A78127822740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26060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4363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91037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7BF02-BB90-4E64-B0FE-A78127822740}" type="slidenum">
              <a:rPr lang="es-EC" smtClean="0"/>
              <a:t>19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5503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7E6B2EF-4C9A-4639-B786-39148B96CFE6}" type="datetimeFigureOut">
              <a:rPr lang="es-EC" smtClean="0"/>
              <a:t>22/10/2020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67F1D1-5E18-47BD-93B4-D213C7CDA28C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419597"/>
            <a:ext cx="6480720" cy="4961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8208912" cy="1021755"/>
          </a:xfrm>
        </p:spPr>
        <p:txBody>
          <a:bodyPr>
            <a:noAutofit/>
          </a:bodyPr>
          <a:lstStyle/>
          <a:p>
            <a:r>
              <a:rPr lang="es-EC" sz="3200" dirty="0">
                <a:solidFill>
                  <a:schemeClr val="tx1"/>
                </a:solidFill>
                <a:latin typeface="Algerian" pitchFamily="82" charset="0"/>
              </a:rPr>
              <a:t>GOBIERNO autónomo descentralizado PARROQUIAL DE LUDO</a:t>
            </a:r>
            <a:r>
              <a:rPr lang="es-EC" sz="3200" dirty="0"/>
              <a:t/>
            </a:r>
            <a:br>
              <a:rPr lang="es-EC" sz="3200" dirty="0"/>
            </a:br>
            <a:endParaRPr lang="es-EC" sz="3200" b="1" dirty="0">
              <a:solidFill>
                <a:schemeClr val="accent3">
                  <a:lumMod val="20000"/>
                  <a:lumOff val="80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588224" y="1425738"/>
            <a:ext cx="2555776" cy="4450853"/>
          </a:xfrm>
        </p:spPr>
        <p:txBody>
          <a:bodyPr>
            <a:normAutofit/>
          </a:bodyPr>
          <a:lstStyle/>
          <a:p>
            <a:r>
              <a:rPr lang="es-EC" sz="2800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INFORME DE LABORES</a:t>
            </a:r>
          </a:p>
          <a:p>
            <a:r>
              <a:rPr lang="es-EC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CORRESPONDIENTE</a:t>
            </a:r>
            <a:r>
              <a:rPr lang="es-EC" sz="2800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 AL </a:t>
            </a:r>
          </a:p>
          <a:p>
            <a:r>
              <a:rPr lang="es-EC" sz="2800" b="1" i="1" dirty="0">
                <a:solidFill>
                  <a:schemeClr val="bg1"/>
                </a:solidFill>
                <a:latin typeface="Cambria" pitchFamily="18" charset="0"/>
                <a:cs typeface="Calibri" pitchFamily="34" charset="0"/>
              </a:rPr>
              <a:t>AÑO 2019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7915" y="3900462"/>
            <a:ext cx="1811809" cy="23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43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90144" y="1052736"/>
            <a:ext cx="8568951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>
                <a:latin typeface="Cambria" pitchFamily="18" charset="0"/>
              </a:rPr>
              <a:t>                          </a:t>
            </a:r>
            <a:r>
              <a:rPr lang="es-EC" sz="2800" b="1" dirty="0">
                <a:latin typeface="Cambria" pitchFamily="18" charset="0"/>
              </a:rPr>
              <a:t>ASIGNACIONES  Y RUBROS: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SALDO DEL AÑO 2018 ………………..................................        </a:t>
            </a:r>
            <a:r>
              <a:rPr lang="es-EC" dirty="0">
                <a:solidFill>
                  <a:schemeClr val="tx1"/>
                </a:solidFill>
              </a:rPr>
              <a:t>41,575.45</a:t>
            </a: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MINISTERIO DE FINANZAS: ………………………….........       188,608.42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DEVOLUCION MUNICIPIO( convenio)…………………..         10,000.00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CUENTAS POR COBRAR  AÑO 2018 ……………………           15,594.90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APORTE DE COMUNIDAD Y POLIZA…………………….             4.059,70   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COBRO DE TAZAS: (</a:t>
            </a:r>
            <a:r>
              <a:rPr lang="es-EC" sz="1600" dirty="0">
                <a:solidFill>
                  <a:schemeClr val="tx1"/>
                </a:solidFill>
                <a:latin typeface="Cambria" pitchFamily="18" charset="0"/>
              </a:rPr>
              <a:t>CEMENTERIO PARROQUIAL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)…………                985.00</a:t>
            </a:r>
          </a:p>
          <a:p>
            <a:pPr>
              <a:buFont typeface="Wingdings" pitchFamily="2" charset="2"/>
              <a:buChar char="Ø"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APORTE MUNICIPIO: ………………………………………….            3,000.00	</a:t>
            </a:r>
          </a:p>
          <a:p>
            <a:pPr marL="0" indent="0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         INGRESOS AÑO 2019:</a:t>
            </a:r>
            <a:r>
              <a:rPr lang="es-EC" sz="2800" dirty="0">
                <a:solidFill>
                  <a:srgbClr val="C00000"/>
                </a:solidFill>
                <a:latin typeface="Cambria" pitchFamily="18" charset="0"/>
              </a:rPr>
              <a:t>               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263,823.47</a:t>
            </a:r>
            <a:endParaRPr lang="es-EC" sz="1600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   </a:t>
            </a:r>
            <a:r>
              <a:rPr lang="es-EC" sz="2000" b="1" dirty="0">
                <a:latin typeface="Cambria" pitchFamily="18" charset="0"/>
              </a:rPr>
              <a:t>GASTOS CORRIENTE</a:t>
            </a:r>
            <a:r>
              <a:rPr lang="es-EC" sz="2000" dirty="0">
                <a:latin typeface="Cambria" pitchFamily="18" charset="0"/>
              </a:rPr>
              <a:t>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………………………………………….        </a:t>
            </a:r>
            <a:r>
              <a:rPr lang="es-EC" dirty="0">
                <a:solidFill>
                  <a:schemeClr val="tx1"/>
                </a:solidFill>
              </a:rPr>
              <a:t>65,142.17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es-EC" sz="2000" b="1" dirty="0">
                <a:latin typeface="Cambria" pitchFamily="18" charset="0"/>
              </a:rPr>
              <a:t>GASTOS DE INVERSION: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……………………………………..     </a:t>
            </a:r>
            <a:r>
              <a:rPr lang="es-EC" dirty="0">
                <a:solidFill>
                  <a:schemeClr val="tx1"/>
                </a:solidFill>
              </a:rPr>
              <a:t>126,350.74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     </a:t>
            </a:r>
            <a:r>
              <a:rPr lang="es-EC" sz="2000" b="1" dirty="0">
                <a:latin typeface="Cambria" pitchFamily="18" charset="0"/>
              </a:rPr>
              <a:t>CUENTAS POR PAGAR: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……………………………………….          </a:t>
            </a:r>
            <a:r>
              <a:rPr lang="es-EC" dirty="0">
                <a:solidFill>
                  <a:schemeClr val="tx1"/>
                </a:solidFill>
              </a:rPr>
              <a:t>6,594.20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               GASTOS AÑO 2019:</a:t>
            </a:r>
            <a:r>
              <a:rPr lang="es-EC" sz="2800" dirty="0">
                <a:solidFill>
                  <a:srgbClr val="C00000"/>
                </a:solidFill>
                <a:latin typeface="Cambria" pitchFamily="18" charset="0"/>
              </a:rPr>
              <a:t>               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198,087.11</a:t>
            </a:r>
            <a:endParaRPr lang="es-EC" sz="2800" b="1" dirty="0"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06162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57400"/>
            <a:ext cx="8280920" cy="4995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C" sz="2000" dirty="0">
                <a:latin typeface="Cambria" pitchFamily="18" charset="0"/>
              </a:rPr>
              <a:t>                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GASTOS CORRIENTE: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>
                <a:latin typeface="Cambria" pitchFamily="18" charset="0"/>
                <a:cs typeface="Calibri" pitchFamily="34" charset="0"/>
              </a:rPr>
              <a:t>S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UELDOS Y BENEFICIOS DE LEY: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PRESIDENTE,VOCALES, SECRETARIA-TESORERA 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SERVICIOS BASICOS: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LUZ, TELEFONO </a:t>
            </a:r>
          </a:p>
          <a:p>
            <a:pPr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GASTOS  ADMINISTRATIVOS: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ACTUALIZACIONES DEL SISTEMA CONTABLE.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PAGINA WEB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INTERNET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SERVICIOS TECNICOS DE COMPUTACION.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MATERIALES DE OFICINA.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VIATICOS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SEGUROS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PAGOS A ENTIDADES DEL SECTOR PUBLICO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FIESTAS PARROQUIALES</a:t>
            </a:r>
          </a:p>
          <a:p>
            <a:pPr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CONTADORA</a:t>
            </a:r>
          </a:p>
          <a:p>
            <a:pPr marL="0" indent="0">
              <a:buNone/>
            </a:pPr>
            <a:r>
              <a:rPr lang="es-EC" sz="1800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</a:t>
            </a:r>
            <a:r>
              <a:rPr lang="es-EC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  </a:t>
            </a: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PRESUPUESTO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</a:t>
            </a:r>
            <a:r>
              <a:rPr lang="es-EC" sz="2800" b="1" dirty="0">
                <a:solidFill>
                  <a:schemeClr val="tx1"/>
                </a:solidFill>
              </a:rPr>
              <a:t>65,142.17</a:t>
            </a:r>
            <a:endParaRPr lang="es-EC" sz="2800" b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C" sz="2000" dirty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C" sz="2200" dirty="0">
              <a:solidFill>
                <a:schemeClr val="tx1"/>
              </a:solidFill>
              <a:latin typeface="Cambria" pitchFamily="18" charset="0"/>
              <a:cs typeface="Calibri" pitchFamily="34" charset="0"/>
            </a:endParaRPr>
          </a:p>
          <a:p>
            <a:pPr marL="0" indent="0">
              <a:buNone/>
            </a:pPr>
            <a:endParaRPr lang="es-EC" sz="2000" dirty="0"/>
          </a:p>
          <a:p>
            <a:pPr marL="0" indent="0">
              <a:buNone/>
            </a:pPr>
            <a:endParaRPr lang="es-EC" sz="2000" dirty="0"/>
          </a:p>
          <a:p>
            <a:pPr marL="0" indent="0">
              <a:buNone/>
            </a:pPr>
            <a:endParaRPr lang="es-EC" sz="2000" dirty="0"/>
          </a:p>
          <a:p>
            <a:endParaRPr lang="es-EC" sz="2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96752"/>
          </a:xfrm>
        </p:spPr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75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8424936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                     GASTOS DE INVERSION: </a:t>
            </a:r>
          </a:p>
          <a:p>
            <a:pPr marL="0" indent="0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En base a las competencias establecidas en la Ley del COOTAD; y de acuerdo a los procesos de participación ciudadana. El gobierno parroquial de Ludo a ejecutado varias obras de infra estructura pública y obras sociales, dando fiel cumplimiento  al plan operativo anual POA del año 2019 </a:t>
            </a:r>
          </a:p>
          <a:p>
            <a:pPr marL="0" indent="0">
              <a:buNone/>
            </a:pP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             </a:t>
            </a:r>
          </a:p>
          <a:p>
            <a:pPr marL="0" indent="0">
              <a:buNone/>
            </a:pPr>
            <a:r>
              <a:rPr lang="es-EC" sz="2800" b="1" dirty="0">
                <a:solidFill>
                  <a:schemeClr val="tx1"/>
                </a:solidFill>
                <a:latin typeface="Cambria" pitchFamily="18" charset="0"/>
                <a:cs typeface="Calibri" pitchFamily="34" charset="0"/>
              </a:rPr>
              <a:t>                       PRESUPUESTO: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es-EC" sz="2800" b="1" dirty="0">
                <a:solidFill>
                  <a:schemeClr val="tx1"/>
                </a:solidFill>
              </a:rPr>
              <a:t>126,350.74</a:t>
            </a:r>
            <a:endParaRPr lang="es-EC" sz="2800" b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600" dirty="0"/>
              <a:t> </a:t>
            </a:r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01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DE796B-4186-41FA-8900-804B081118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b="1" dirty="0">
                <a:solidFill>
                  <a:schemeClr val="tx1"/>
                </a:solidFill>
              </a:rPr>
              <a:t>ADMINISTRACION ANTERIOR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33C6ADD-9DFD-4810-BEAD-558BF8B0A6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C" b="1" dirty="0">
                <a:solidFill>
                  <a:schemeClr val="tx1"/>
                </a:solidFill>
              </a:rPr>
              <a:t>De los valores antes indicados cabe recalcar que con corte 15 de mayo la administración saliente nos dejo con un saldo en bancos y de cuentas por cobrar por un valor 26002.34, que corresponden a una deuda que se mantiene con el MAE y para la adquisición del terreno en la comunidad de </a:t>
            </a:r>
            <a:r>
              <a:rPr lang="es-EC" b="1" dirty="0" err="1">
                <a:solidFill>
                  <a:schemeClr val="tx1"/>
                </a:solidFill>
              </a:rPr>
              <a:t>Serrag</a:t>
            </a:r>
            <a:r>
              <a:rPr lang="es-EC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269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136903" cy="45365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            </a:t>
            </a:r>
            <a:r>
              <a:rPr lang="es-EC" sz="3200" b="1" dirty="0">
                <a:solidFill>
                  <a:srgbClr val="002060"/>
                </a:solidFill>
                <a:latin typeface="Cambria" pitchFamily="18" charset="0"/>
                <a:cs typeface="Calibri" pitchFamily="34" charset="0"/>
              </a:rPr>
              <a:t>1.- INFRAESTRUCTURA  PUBLICA: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Con la finalidad de incentivar las actividades deportivas,  promover la organización comunitaria y  apoyar actividades sociales y culturales; el Gobierno Parroquial de Ludo, en base a sus competencias y de acuerdo al Plan Operativo Anual (POA)  a invertido en la compra de materiales y en la contratación de varias obras de ínfima cuantía para mejorar la infraestructura pública del centro parroquial y sus comunidades.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PRESUPUESTO</a:t>
            </a:r>
            <a:r>
              <a:rPr lang="es-EC" sz="2800" b="1" dirty="0">
                <a:solidFill>
                  <a:srgbClr val="FF0000"/>
                </a:solidFill>
                <a:latin typeface="Cambria" pitchFamily="18" charset="0"/>
              </a:rPr>
              <a:t>:  </a:t>
            </a:r>
            <a:r>
              <a:rPr lang="es-EC" sz="2800" b="1" dirty="0">
                <a:solidFill>
                  <a:srgbClr val="C00000"/>
                </a:solidFill>
                <a:latin typeface="Cambria" pitchFamily="18" charset="0"/>
              </a:rPr>
              <a:t>66268.80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7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348880"/>
            <a:ext cx="8136903" cy="331236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COMUNIDAD: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SAN PEDRO DE MOROCHO</a:t>
            </a:r>
          </a:p>
          <a:p>
            <a:pPr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ADECUACION Y MEJORAMIENTO DEL SISTEMA DE RIEGO</a:t>
            </a:r>
          </a:p>
          <a:p>
            <a:pPr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Administración directa mediante contrato de ínfima cuantía en obra.</a:t>
            </a:r>
          </a:p>
          <a:p>
            <a:pPr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PRESUPUESTO: …………………………………              7,280.00 </a:t>
            </a:r>
          </a:p>
          <a:p>
            <a:pPr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Miembros de la comunidad.</a:t>
            </a:r>
          </a:p>
          <a:p>
            <a:pPr marL="0" indent="0">
              <a:buNone/>
            </a:pP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			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190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sz="3600" b="1" dirty="0">
              <a:solidFill>
                <a:schemeClr val="tx1"/>
              </a:solidFill>
              <a:latin typeface="Algerian" pitchFamily="82" charset="0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434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2" cy="3456384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LUDO CENTRO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                                                 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AMPLIACIÓN Y ADECUACION DE BOVEDAS DEL CEMENTERIO PARROQUIAL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Administración directa , mediante contrato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 …………………………………………….        7,280.00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Moradores de la parroquia</a:t>
            </a:r>
          </a:p>
          <a:p>
            <a:pPr marL="0" indent="0">
              <a:buNone/>
            </a:pPr>
            <a:r>
              <a:rPr lang="es-EC" dirty="0"/>
              <a:t>				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</a:p>
        </p:txBody>
      </p:sp>
    </p:spTree>
    <p:extLst>
      <p:ext uri="{BB962C8B-B14F-4D97-AF65-F5344CB8AC3E}">
        <p14:creationId xmlns:p14="http://schemas.microsoft.com/office/powerpoint/2010/main" val="1386785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916832"/>
            <a:ext cx="8363271" cy="4209331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LUDO CENTRO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                                                 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MEJORAMIENTO Y ADECUACION DEL PARQUE CENTRAL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Administración directa , mediante contrato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 …………………………………………….      7,616.00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Moradores de la parroquia</a:t>
            </a:r>
          </a:p>
          <a:p>
            <a:pPr marL="0" indent="0">
              <a:buNone/>
            </a:pPr>
            <a:endParaRPr lang="es-EC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36166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0108" y="2348880"/>
            <a:ext cx="8208911" cy="3240360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PRIMERO DE ENERO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MEJORAMIENTO Y AMPLIACION DEL MURO DE CONTENCION DE LA CASA Y DE LA CANCHA DE USO MULTIPLE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Administración directa mediante contratación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:………………………….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          5,600.00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Moradores de la comunidad.</a:t>
            </a:r>
          </a:p>
          <a:p>
            <a:pPr marL="0" lvl="0" indent="0">
              <a:buNone/>
            </a:pP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			</a:t>
            </a:r>
          </a:p>
          <a:p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9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7" y="1772816"/>
            <a:ext cx="8424936" cy="4752528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BUENA VISTA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                                                 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MEJORAMIENTO Y AMPLIACIÓN DEL RESERBORIO DE AGUA  DEL SISTEMA DE RIEGO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Administración directa , mediante contrato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 …………………………………………….    7,616.00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Moradores de la comunidad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0023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7767" y="2420888"/>
            <a:ext cx="8208912" cy="3312368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COMUNIDAD: CENTRO PARROQUIAL</a:t>
            </a: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MEJORAMIENTO Y AMPLIACIÓN DEL PARQUEADERO PÚBLICO 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Administración directa  mediante contrato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……………………………………        </a:t>
            </a: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7,840.00 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Moradores de la parroquia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501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132856"/>
            <a:ext cx="8136903" cy="3816424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COMUNIDAD: </a:t>
            </a:r>
            <a:r>
              <a:rPr lang="es-EC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BUENA VISTA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OBRA: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ADECUACION Y MEJORAMIENTO DE LOS BAÑOS PÚBLICOS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MODALIDAD DE INVERSION: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Administración directa  mediante contratación de ínfima cuantía en obra.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PRESUPUESTO: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s-EC" dirty="0">
                <a:solidFill>
                  <a:schemeClr val="tx1"/>
                </a:solidFill>
                <a:latin typeface="Cambria" pitchFamily="18" charset="0"/>
              </a:rPr>
              <a:t>…………………………………      </a:t>
            </a: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6,944.00</a:t>
            </a:r>
          </a:p>
          <a:p>
            <a:pPr lvl="0">
              <a:buFont typeface="Wingdings" pitchFamily="2" charset="2"/>
              <a:buChar char="Ø"/>
            </a:pPr>
            <a:r>
              <a:rPr lang="es-EC" b="1" dirty="0">
                <a:solidFill>
                  <a:prstClr val="black"/>
                </a:solidFill>
                <a:latin typeface="Cambria" pitchFamily="18" charset="0"/>
              </a:rPr>
              <a:t>BENEFICIARIOS: </a:t>
            </a: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Moradores de la comunidad</a:t>
            </a:r>
          </a:p>
          <a:p>
            <a:pPr marL="0" lvl="0" indent="0">
              <a:buNone/>
            </a:pPr>
            <a:r>
              <a:rPr lang="es-EC" dirty="0">
                <a:solidFill>
                  <a:prstClr val="black"/>
                </a:solidFill>
                <a:latin typeface="Cambria" pitchFamily="18" charset="0"/>
              </a:rPr>
              <a:t>			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60422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3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3500" b="1" dirty="0">
                <a:solidFill>
                  <a:srgbClr val="002060"/>
                </a:solidFill>
                <a:latin typeface="Cambria" pitchFamily="18" charset="0"/>
              </a:rPr>
              <a:t>              </a:t>
            </a:r>
            <a:r>
              <a:rPr lang="es-EC" sz="3200" b="1" dirty="0">
                <a:solidFill>
                  <a:srgbClr val="002060"/>
                </a:solidFill>
                <a:latin typeface="Cambria" pitchFamily="18" charset="0"/>
              </a:rPr>
              <a:t>2.-  VIALIDAD PARROQUIAL</a:t>
            </a:r>
          </a:p>
          <a:p>
            <a:pPr marL="0" indent="0">
              <a:buNone/>
            </a:pPr>
            <a:r>
              <a:rPr lang="es-EC" sz="2200" b="1" dirty="0">
                <a:solidFill>
                  <a:srgbClr val="C00000"/>
                </a:solidFill>
                <a:latin typeface="Cambria" pitchFamily="18" charset="0"/>
              </a:rPr>
              <a:t>GESTIONES REALIZADAS: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Mediante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Asamblea Parroquial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,  el gobierno local a priorizado para el año 2019 el arreglo de las vías principales y secundarias de la parroquia; para lo cual se han realizado varias gestiones tales  como:</a:t>
            </a:r>
          </a:p>
          <a:p>
            <a:pPr marL="0" indent="0" algn="just">
              <a:buNone/>
            </a:pPr>
            <a:endParaRPr lang="es-EC" b="1" dirty="0">
              <a:solidFill>
                <a:srgbClr val="C0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PRESUPUESTO  6,306.72</a:t>
            </a:r>
          </a:p>
          <a:p>
            <a:pPr algn="just">
              <a:buFont typeface="Wingdings" pitchFamily="2" charset="2"/>
              <a:buChar char="Ø"/>
            </a:pP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0146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352927" cy="4824536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MANTENIMIENTO VIAL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schemeClr val="tx1"/>
                </a:solidFill>
                <a:latin typeface="Algerian" pitchFamily="82" charset="0"/>
              </a:rPr>
              <a:t>GOBIERNO PARROQUIAL DE LUDO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2228850"/>
            <a:ext cx="8334375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83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800" b="1" dirty="0">
                <a:latin typeface="Cambria" pitchFamily="18" charset="0"/>
              </a:rPr>
              <a:t>          </a:t>
            </a:r>
            <a:r>
              <a:rPr lang="es-EC" sz="3200" b="1" dirty="0">
                <a:latin typeface="Cambria" pitchFamily="18" charset="0"/>
              </a:rPr>
              <a:t>4.- ASISTENCIA SOCIAL Y CULTURAL</a:t>
            </a:r>
          </a:p>
          <a:p>
            <a:pPr marL="0" indent="0">
              <a:buNone/>
            </a:pPr>
            <a:r>
              <a:rPr lang="es-EC" sz="2800" b="1" dirty="0">
                <a:latin typeface="Cambria" pitchFamily="18" charset="0"/>
              </a:rPr>
              <a:t>                             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PRESUPUESTO: 27,819.11</a:t>
            </a:r>
            <a:endParaRPr lang="es-EC" sz="28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PROYECTO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:</a:t>
            </a: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-EC" sz="2000" b="1" dirty="0">
                <a:solidFill>
                  <a:srgbClr val="C00000"/>
                </a:solidFill>
                <a:latin typeface="Cambria" pitchFamily="18" charset="0"/>
              </a:rPr>
              <a:t>INCLUSIÓN, PARTICIPACIÓN, CAPACITACIÓN Y RECREACIÓN PARA EL ADULTO MAYOR, PERSONAS CON DISCAPACIDAD Y NIÑAS, NIÑOS Y ADOLESCENTES DE LA PARROQUIA LUDO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ADULTOS MAYORES Y PERSONAS CON DISCAPACIDAD: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A través de este proyecto se benefician alrededor de 150 adultos mayores  y personas con discapacidad; para tal efecto se realizan varias actividades como:  Reuniones de  integración , capacitación, recreación, atención médica, etc. una vez por mes en Ludo y Buenavista. Además se realizan actividades de carácter social y cultural. Participan en  eventos de carácter social y cultural que se realizan a nivel de la parroquia. (fiestas Cívicas, carnaval, navidad, etc.)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2896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11560" y="1700808"/>
            <a:ext cx="8136903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ADULTOS MAYORES DE LOS CLUBES DE LUDO Y </a:t>
            </a:r>
            <a:r>
              <a:rPr lang="es-EC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BUENAVISTA</a:t>
            </a:r>
          </a:p>
          <a:p>
            <a:pPr marL="0" indent="0">
              <a:buNone/>
            </a:pPr>
            <a:endParaRPr lang="es-EC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2505438"/>
            <a:ext cx="72009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2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352927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ENCUENTROS SOCIALES Y CULTURALES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2179662"/>
            <a:ext cx="72009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73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1484784"/>
            <a:ext cx="8640959" cy="5119496"/>
          </a:xfrm>
        </p:spPr>
        <p:txBody>
          <a:bodyPr/>
          <a:lstStyle/>
          <a:p>
            <a:pPr marL="0" indent="0">
              <a:buNone/>
            </a:pPr>
            <a:r>
              <a:rPr lang="es-EC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RACIONES ALIMENTICIAS</a:t>
            </a:r>
          </a:p>
          <a:p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916832"/>
            <a:ext cx="72009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24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3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800" b="1" dirty="0">
                <a:latin typeface="Cambria" pitchFamily="18" charset="0"/>
              </a:rPr>
              <a:t>    5.- INVERSION EN PERSONAL ADMINISTRATIVO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PERSONAL FINANCIERO.-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Se ha contratado lo servicios de una asesora técnica, para el manejo financiero y administrativo del GAD parroquial.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PERSONAL DE ASEO.-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Se ha contratado los servicios de una persona para mantener limpio las instalaciones del gobierno local, las calle y el centro parroquial; así como también para que haga la limpieza y  mantenimiento del cementerio general.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PERSONAL TECNICO: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Se a contratado los servicio profesionales de un Arquitecto y posteriormente de un Ingeniero, para que diseñe y asesore la ejecución de los proyectos de infraestructura pública.</a:t>
            </a:r>
          </a:p>
          <a:p>
            <a:pPr algn="just">
              <a:buFont typeface="Wingdings" pitchFamily="2" charset="2"/>
              <a:buChar char="Ø"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PROMOTORA SOCIAL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: Se a contratado una persona para que motive y de  seguimiento al proyecto de adultos mayores, personas con discapacidad y niñas, niños y adolecentes.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tx1"/>
                </a:solidFill>
                <a:latin typeface="Cambria" pitchFamily="18" charset="0"/>
              </a:rPr>
              <a:t>                             </a:t>
            </a:r>
            <a:r>
              <a:rPr lang="es-EC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PRESUPUESTO.-25,956.11</a:t>
            </a:r>
          </a:p>
          <a:p>
            <a:pPr marL="0" indent="0">
              <a:buNone/>
            </a:pPr>
            <a:endParaRPr lang="es-EC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012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64137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C" sz="2800" b="1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800" b="1" dirty="0">
                <a:latin typeface="Cambria" pitchFamily="18" charset="0"/>
              </a:rPr>
              <a:t>          PROCESOS DE PARTICIPACION CIUDADANA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ASAMBLEAS  PARROQUIALES:</a:t>
            </a:r>
          </a:p>
          <a:p>
            <a:pPr marL="0" indent="0" algn="just">
              <a:buNone/>
            </a:pP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Dando cumplimiento con la constitución, con la Ley del COOTAD y con la Ley de Participación Ciudadana y Control Social, el gobierno local todos los años a convocado a dos asambleas parroquiales </a:t>
            </a:r>
          </a:p>
          <a:p>
            <a:pPr marL="0" indent="0" algn="just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Asamblea de Rendición de Cuentas de año 2018.-  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Donde se dio a conocer a la ciudadanía la gestión realizada en el periodo 2018, dando de esta manera cumplimiento a lo establecido por la Ley de Participación ciudadana y control social.</a:t>
            </a:r>
          </a:p>
          <a:p>
            <a:pPr marL="0" indent="0" algn="just">
              <a:buNone/>
            </a:pPr>
            <a:r>
              <a:rPr lang="es-EC" sz="2000" b="1" dirty="0">
                <a:solidFill>
                  <a:schemeClr val="tx1"/>
                </a:solidFill>
                <a:latin typeface="Cambria" pitchFamily="18" charset="0"/>
              </a:rPr>
              <a:t>Asamblea de Priorización de obras para el 2020.-</a:t>
            </a:r>
            <a:r>
              <a:rPr lang="es-EC" sz="2000" dirty="0">
                <a:solidFill>
                  <a:schemeClr val="tx1"/>
                </a:solidFill>
                <a:latin typeface="Cambria" pitchFamily="18" charset="0"/>
              </a:rPr>
              <a:t> Esta asamblea se realizo por cuanto según la Ley debe priorizar los gastos con la participación de la gente.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/>
          <a:lstStyle/>
          <a:p>
            <a:r>
              <a:rPr lang="es-EC" sz="40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89588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352927" cy="4353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000" b="1" dirty="0">
                <a:latin typeface="Cambria" pitchFamily="18" charset="0"/>
              </a:rPr>
              <a:t>ASAMBLEA DE PRIORIZACIÓN DE OBRAS PARA EL AÑO 2020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8" b="6978"/>
          <a:stretch/>
        </p:blipFill>
        <p:spPr>
          <a:xfrm>
            <a:off x="472810" y="2132856"/>
            <a:ext cx="823148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7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3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>
                <a:latin typeface="Cambria" pitchFamily="18" charset="0"/>
              </a:rPr>
              <a:t>                        </a:t>
            </a:r>
            <a:r>
              <a:rPr lang="es-EC" sz="2800" b="1" dirty="0">
                <a:latin typeface="Cambria" pitchFamily="18" charset="0"/>
              </a:rPr>
              <a:t>GESTIONES REALIZADAS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1.-GOBIERNO PROVINCIAL.-</a:t>
            </a:r>
            <a:endParaRPr lang="es-EC" sz="2000" b="1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sz="2200" b="1" dirty="0">
                <a:latin typeface="Cambria" pitchFamily="18" charset="0"/>
              </a:rPr>
              <a:t>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9050"/>
          <a:stretch/>
        </p:blipFill>
        <p:spPr>
          <a:xfrm>
            <a:off x="338838" y="2780928"/>
            <a:ext cx="835322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0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591056"/>
            <a:ext cx="8424935" cy="4862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2.-GOBIERNO CANTONAL.-</a:t>
            </a:r>
            <a:endParaRPr lang="es-EC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87" y="2326746"/>
            <a:ext cx="68294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6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936104"/>
          </a:xfrm>
        </p:spPr>
        <p:txBody>
          <a:bodyPr>
            <a:normAutofit/>
          </a:bodyPr>
          <a:lstStyle/>
          <a:p>
            <a:r>
              <a:rPr lang="es-EC" sz="3600" dirty="0">
                <a:solidFill>
                  <a:prstClr val="black"/>
                </a:solidFill>
                <a:latin typeface="Algerian" pitchFamily="82" charset="0"/>
              </a:rPr>
              <a:t>GOBIERNO PARROQUIAL DE LUDO</a:t>
            </a:r>
            <a:endParaRPr lang="es-EC" sz="3600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064896" cy="46805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C" sz="2400" b="1" dirty="0">
              <a:solidFill>
                <a:srgbClr val="C00000"/>
              </a:solidFill>
              <a:latin typeface="Bodoni MT" pitchFamily="18" charset="0"/>
            </a:endParaRPr>
          </a:p>
          <a:p>
            <a:pPr marL="0" indent="0" algn="just">
              <a:buNone/>
            </a:pPr>
            <a:r>
              <a:rPr lang="es-EC" sz="2400" b="1" dirty="0">
                <a:solidFill>
                  <a:srgbClr val="C00000"/>
                </a:solidFill>
                <a:latin typeface="Bodoni MT" pitchFamily="18" charset="0"/>
              </a:rPr>
              <a:t>          </a:t>
            </a:r>
            <a:r>
              <a:rPr lang="es-EC" sz="2400" b="1" dirty="0">
                <a:solidFill>
                  <a:schemeClr val="bg1"/>
                </a:solidFill>
                <a:latin typeface="Bodoni MT" pitchFamily="18" charset="0"/>
              </a:rPr>
              <a:t>MIEMBROS DEL GAD PARROQUIAL DE LUDO</a:t>
            </a:r>
          </a:p>
          <a:p>
            <a:pPr marL="0" indent="0" algn="ctr">
              <a:buNone/>
            </a:pPr>
            <a:endParaRPr lang="es-EC" sz="2400" b="1" dirty="0">
              <a:solidFill>
                <a:schemeClr val="bg1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PRESIDENTE:  Ab. HOLGER DAVID DUCHITANGA 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VOCALES:          Ab. WALTER MOROCHO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                              Ing. PAUL AYORA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                              Ing. LAUDELINO</a:t>
            </a:r>
          </a:p>
          <a:p>
            <a:pPr marL="0" indent="0" algn="just">
              <a:buNone/>
            </a:pPr>
            <a:r>
              <a:rPr lang="es-EC" b="1" dirty="0">
                <a:solidFill>
                  <a:schemeClr val="bg1"/>
                </a:solidFill>
                <a:latin typeface="Cambria" pitchFamily="18" charset="0"/>
              </a:rPr>
              <a:t>                              Sr.  RENE PESANTEZ</a:t>
            </a:r>
          </a:p>
          <a:p>
            <a:pPr marL="0" indent="0" algn="just">
              <a:buNone/>
            </a:pPr>
            <a:endParaRPr lang="es-EC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s-EC" b="1" dirty="0">
                <a:solidFill>
                  <a:srgbClr val="C00000"/>
                </a:solidFill>
                <a:latin typeface="Cambria" pitchFamily="18" charset="0"/>
              </a:rPr>
              <a:t>RENDICION DE CUENTAS DEL 01 DE  ENERO AL 31 DE DICIEMBRE DEL AÑO 2019. </a:t>
            </a:r>
          </a:p>
          <a:p>
            <a:pPr marL="0" indent="0" algn="ctr">
              <a:buNone/>
            </a:pPr>
            <a:r>
              <a:rPr lang="es-EC" sz="2800" b="1" dirty="0">
                <a:solidFill>
                  <a:srgbClr val="FF0000"/>
                </a:solidFill>
                <a:latin typeface="Cambria" pitchFamily="18" charset="0"/>
              </a:rPr>
              <a:t>GRACIAS POR SU ATENCION.</a:t>
            </a:r>
          </a:p>
        </p:txBody>
      </p:sp>
    </p:spTree>
    <p:extLst>
      <p:ext uri="{BB962C8B-B14F-4D97-AF65-F5344CB8AC3E}">
        <p14:creationId xmlns:p14="http://schemas.microsoft.com/office/powerpoint/2010/main" val="95789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95">
        <p15:prstTrans prst="airplane"/>
      </p:transition>
    </mc:Choice>
    <mc:Fallback xmlns="">
      <p:transition spd="slow" advTm="6295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11503</TotalTime>
  <Words>1216</Words>
  <Application>Microsoft Office PowerPoint</Application>
  <PresentationFormat>Presentación en pantalla (4:3)</PresentationFormat>
  <Paragraphs>152</Paragraphs>
  <Slides>25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5" baseType="lpstr">
      <vt:lpstr>Algerian</vt:lpstr>
      <vt:lpstr>Andalus</vt:lpstr>
      <vt:lpstr>Arial</vt:lpstr>
      <vt:lpstr>Bodoni MT</vt:lpstr>
      <vt:lpstr>Calibri</vt:lpstr>
      <vt:lpstr>Cambria</vt:lpstr>
      <vt:lpstr>Candara</vt:lpstr>
      <vt:lpstr>Symbol</vt:lpstr>
      <vt:lpstr>Wingdings</vt:lpstr>
      <vt:lpstr>Forma de onda</vt:lpstr>
      <vt:lpstr>GOBIERNO autónomo descentralizado PARROQUIAL DE LUDO </vt:lpstr>
      <vt:lpstr>GOBIERNO PARROQUIAL DE LUDO</vt:lpstr>
      <vt:lpstr>GOBIERNO PARROQUIAL DE LUDO</vt:lpstr>
      <vt:lpstr> GOBIERNO PARROQUIAL DE LUDO</vt:lpstr>
      <vt:lpstr>ADMINISTRACION ANTERIOR 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  <vt:lpstr>GOBIERNO PARROQUIAL DE LUDO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GOBIERNO AUTONOMO DESCENTRALIZADO PARROQUIAL DE LUDO</dc:title>
  <dc:creator>Usuario</dc:creator>
  <cp:lastModifiedBy>USUARIO</cp:lastModifiedBy>
  <cp:revision>544</cp:revision>
  <dcterms:created xsi:type="dcterms:W3CDTF">2014-03-17T20:00:14Z</dcterms:created>
  <dcterms:modified xsi:type="dcterms:W3CDTF">2020-10-22T08:51:10Z</dcterms:modified>
</cp:coreProperties>
</file>