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1"/>
  </p:notesMasterIdLst>
  <p:sldIdLst>
    <p:sldId id="256" r:id="rId2"/>
    <p:sldId id="327" r:id="rId3"/>
    <p:sldId id="258" r:id="rId4"/>
    <p:sldId id="259" r:id="rId5"/>
    <p:sldId id="260" r:id="rId6"/>
    <p:sldId id="261" r:id="rId7"/>
    <p:sldId id="333" r:id="rId8"/>
    <p:sldId id="263" r:id="rId9"/>
    <p:sldId id="369" r:id="rId10"/>
    <p:sldId id="265" r:id="rId11"/>
    <p:sldId id="335" r:id="rId12"/>
    <p:sldId id="267" r:id="rId13"/>
    <p:sldId id="336" r:id="rId14"/>
    <p:sldId id="269" r:id="rId15"/>
    <p:sldId id="271" r:id="rId16"/>
    <p:sldId id="337" r:id="rId17"/>
    <p:sldId id="339" r:id="rId18"/>
    <p:sldId id="365" r:id="rId19"/>
    <p:sldId id="366" r:id="rId20"/>
    <p:sldId id="375" r:id="rId21"/>
    <p:sldId id="376" r:id="rId22"/>
    <p:sldId id="340" r:id="rId23"/>
    <p:sldId id="338" r:id="rId24"/>
    <p:sldId id="279" r:id="rId25"/>
    <p:sldId id="342" r:id="rId26"/>
    <p:sldId id="370" r:id="rId27"/>
    <p:sldId id="373" r:id="rId28"/>
    <p:sldId id="283" r:id="rId29"/>
    <p:sldId id="343" r:id="rId30"/>
    <p:sldId id="371" r:id="rId31"/>
    <p:sldId id="345" r:id="rId32"/>
    <p:sldId id="322" r:id="rId33"/>
    <p:sldId id="374" r:id="rId34"/>
    <p:sldId id="289" r:id="rId35"/>
    <p:sldId id="290" r:id="rId36"/>
    <p:sldId id="346" r:id="rId37"/>
    <p:sldId id="355" r:id="rId38"/>
    <p:sldId id="356" r:id="rId39"/>
    <p:sldId id="349" r:id="rId40"/>
    <p:sldId id="350" r:id="rId41"/>
    <p:sldId id="351" r:id="rId42"/>
    <p:sldId id="372" r:id="rId43"/>
    <p:sldId id="292" r:id="rId44"/>
    <p:sldId id="294" r:id="rId45"/>
    <p:sldId id="348" r:id="rId46"/>
    <p:sldId id="352" r:id="rId47"/>
    <p:sldId id="326" r:id="rId48"/>
    <p:sldId id="328" r:id="rId49"/>
    <p:sldId id="315" r:id="rId50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151" autoAdjust="0"/>
  </p:normalViewPr>
  <p:slideViewPr>
    <p:cSldViewPr>
      <p:cViewPr varScale="1">
        <p:scale>
          <a:sx n="70" d="100"/>
          <a:sy n="70" d="100"/>
        </p:scale>
        <p:origin x="13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982AA-6916-46C9-84C1-5FB8F6B84A63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7BF02-BB90-4E64-B0FE-A78127822740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26060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36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9103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38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5503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7E6B2EF-4C9A-4639-B786-39148B96CFE6}" type="datetimeFigureOut">
              <a:rPr lang="es-EC" smtClean="0"/>
              <a:t>3/4/2019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419597"/>
            <a:ext cx="6480720" cy="496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8208912" cy="1021755"/>
          </a:xfrm>
        </p:spPr>
        <p:txBody>
          <a:bodyPr>
            <a:noAutofit/>
          </a:bodyPr>
          <a:lstStyle/>
          <a:p>
            <a:r>
              <a:rPr lang="es-EC" sz="3200" dirty="0" smtClean="0">
                <a:solidFill>
                  <a:schemeClr val="tx1"/>
                </a:solidFill>
                <a:latin typeface="Algerian" pitchFamily="82" charset="0"/>
              </a:rPr>
              <a:t>GOBIERNO autónomo descentralizado </a:t>
            </a:r>
            <a:r>
              <a:rPr lang="es-EC" sz="3200" dirty="0">
                <a:solidFill>
                  <a:schemeClr val="tx1"/>
                </a:solidFill>
                <a:latin typeface="Algerian" pitchFamily="82" charset="0"/>
              </a:rPr>
              <a:t>PARROQUIAL DE LUDO</a:t>
            </a:r>
            <a:r>
              <a:rPr lang="es-EC" sz="3200" dirty="0"/>
              <a:t/>
            </a:r>
            <a:br>
              <a:rPr lang="es-EC" sz="3200" dirty="0"/>
            </a:br>
            <a:endParaRPr lang="es-EC" sz="3200" b="1" dirty="0">
              <a:solidFill>
                <a:schemeClr val="accent3">
                  <a:lumMod val="20000"/>
                  <a:lumOff val="80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588224" y="1425738"/>
            <a:ext cx="2555776" cy="4450853"/>
          </a:xfrm>
        </p:spPr>
        <p:txBody>
          <a:bodyPr>
            <a:normAutofit/>
          </a:bodyPr>
          <a:lstStyle/>
          <a:p>
            <a:r>
              <a:rPr lang="es-EC" sz="2800" b="1" i="1" dirty="0" smtClean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INFORME DE LABORES</a:t>
            </a:r>
          </a:p>
          <a:p>
            <a:r>
              <a:rPr lang="es-EC" b="1" i="1" dirty="0" smtClean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CORRESPONDIENTE</a:t>
            </a:r>
            <a:r>
              <a:rPr lang="es-EC" sz="2800" b="1" i="1" dirty="0" smtClean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 AL </a:t>
            </a:r>
          </a:p>
          <a:p>
            <a:r>
              <a:rPr lang="es-EC" sz="2800" b="1" i="1" dirty="0" smtClean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AÑO 2018</a:t>
            </a:r>
            <a:endParaRPr lang="es-EC" sz="2800" b="1" i="1" dirty="0">
              <a:solidFill>
                <a:schemeClr val="bg1"/>
              </a:solidFill>
              <a:latin typeface="Cambria" pitchFamily="18" charset="0"/>
              <a:cs typeface="Calibri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915" y="3900462"/>
            <a:ext cx="1811809" cy="23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43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90144" y="1556792"/>
            <a:ext cx="8568951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latin typeface="Cambria" pitchFamily="18" charset="0"/>
              </a:rPr>
              <a:t>                          </a:t>
            </a:r>
            <a:r>
              <a:rPr lang="es-EC" sz="2800" b="1" dirty="0" smtClean="0">
                <a:latin typeface="Cambria" pitchFamily="18" charset="0"/>
              </a:rPr>
              <a:t>ASIGNACIONES  Y RUBROS: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SALDO DEL AÑO 2017 ………………..................................         83,021.82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MINISTERIO DE FINANZAS: ………………………….........       201,783.99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DEVOLUCION MUNICIPIO( convenio)…………………..         15,000.00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CUENTAS POR COBRAR  AÑO 2017 ……………………           10,819.00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APORTE DE COMUNIDAD Y POLIZA…………………….            4.393,68   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COBRO DE TAZAS: (</a:t>
            </a:r>
            <a:r>
              <a:rPr lang="es-EC" sz="1600" dirty="0" smtClean="0">
                <a:solidFill>
                  <a:schemeClr val="tx1"/>
                </a:solidFill>
                <a:latin typeface="Cambria" pitchFamily="18" charset="0"/>
              </a:rPr>
              <a:t>CEMENTERIO PARROQUIAL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)…………            3,220.00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PRESUPUESTO PARTIVIPATIVO: (</a:t>
            </a:r>
            <a:r>
              <a:rPr lang="es-EC" sz="1600" dirty="0" smtClean="0">
                <a:solidFill>
                  <a:schemeClr val="tx1"/>
                </a:solidFill>
                <a:latin typeface="Cambria" pitchFamily="18" charset="0"/>
              </a:rPr>
              <a:t>GAD MUNICIPAL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)…..            3,220.00</a:t>
            </a:r>
          </a:p>
          <a:p>
            <a:pPr marL="0" indent="0">
              <a:buNone/>
            </a:pP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</a:rPr>
              <a:t>   PRESUPUESTO AÑO 2018:</a:t>
            </a:r>
            <a:r>
              <a:rPr lang="es-EC" sz="2800" dirty="0" smtClean="0">
                <a:solidFill>
                  <a:srgbClr val="C00000"/>
                </a:solidFill>
                <a:latin typeface="Cambria" pitchFamily="18" charset="0"/>
              </a:rPr>
              <a:t>             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</a:rPr>
              <a:t>321,238.77</a:t>
            </a:r>
            <a:endParaRPr lang="es-EC" sz="16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    </a:t>
            </a:r>
            <a:r>
              <a:rPr lang="es-EC" sz="2000" b="1" dirty="0" smtClean="0">
                <a:latin typeface="Cambria" pitchFamily="18" charset="0"/>
              </a:rPr>
              <a:t>GASTOS CORRIENTE</a:t>
            </a:r>
            <a:r>
              <a:rPr lang="es-EC" sz="2000" dirty="0" smtClean="0">
                <a:latin typeface="Cambria" pitchFamily="18" charset="0"/>
              </a:rPr>
              <a:t>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………………………………………….       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63,377.29</a:t>
            </a:r>
          </a:p>
          <a:p>
            <a:pPr marL="0" indent="0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 smtClean="0">
                <a:latin typeface="Cambria" pitchFamily="18" charset="0"/>
              </a:rPr>
              <a:t>GASTOS DE INVERSION: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……………………………………..    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229,899.87</a:t>
            </a:r>
          </a:p>
          <a:p>
            <a:pPr marL="0" indent="0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    </a:t>
            </a:r>
            <a:r>
              <a:rPr lang="es-EC" sz="2000" b="1" dirty="0" smtClean="0">
                <a:latin typeface="Cambria" pitchFamily="18" charset="0"/>
              </a:rPr>
              <a:t>CUENTAS POR PAGAR: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……………………………………….          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2,213.03</a:t>
            </a:r>
          </a:p>
          <a:p>
            <a:pPr marL="0" indent="0">
              <a:buNone/>
            </a:pPr>
            <a:endParaRPr lang="es-EC" sz="2000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06162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57400"/>
            <a:ext cx="8280920" cy="4995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dirty="0" smtClean="0">
                <a:latin typeface="Cambria" pitchFamily="18" charset="0"/>
              </a:rPr>
              <a:t>                 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GASTOS CORRIENTE: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 smtClean="0">
                <a:latin typeface="Cambria" pitchFamily="18" charset="0"/>
                <a:cs typeface="Calibri" pitchFamily="34" charset="0"/>
              </a:rPr>
              <a:t>S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UELDOS: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VOCALES, SECRETARIA-TESORERA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BASICOS: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LUZ,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TELEFONO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GASTOS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ADMINISTRATIVOS: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ACTUALIZACIONES DEL SISTEMA CONTABLE.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PAGINA WEB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INTERNET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TECNICOS DE COMPUTACION.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MATERIALES DE OFICINA.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VIATICOS</a:t>
            </a:r>
            <a:endParaRPr lang="es-EC" sz="1800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SEGUROS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PAGOS A ENTIDADES DEL SECTOR PUBLICO</a:t>
            </a:r>
          </a:p>
          <a:p>
            <a:pPr marL="0" indent="0">
              <a:buNone/>
            </a:pPr>
            <a:r>
              <a:rPr lang="es-EC" sz="1800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</a:t>
            </a:r>
            <a:r>
              <a:rPr lang="es-EC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 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PRESUPUESTO   63,377.29</a:t>
            </a:r>
          </a:p>
          <a:p>
            <a:pPr>
              <a:buFont typeface="Arial" pitchFamily="34" charset="0"/>
              <a:buChar char="•"/>
            </a:pPr>
            <a:endParaRPr lang="es-EC" sz="2000" dirty="0" smtClean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C" sz="2200" dirty="0" smtClean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 marL="0" indent="0">
              <a:buNone/>
            </a:pPr>
            <a:endParaRPr lang="es-EC" sz="2000" dirty="0" smtClean="0"/>
          </a:p>
          <a:p>
            <a:pPr marL="0" indent="0">
              <a:buNone/>
            </a:pPr>
            <a:endParaRPr lang="es-EC" sz="2000" dirty="0" smtClean="0"/>
          </a:p>
          <a:p>
            <a:pPr marL="0" indent="0">
              <a:buNone/>
            </a:pPr>
            <a:endParaRPr lang="es-EC" sz="2000" dirty="0"/>
          </a:p>
          <a:p>
            <a:endParaRPr lang="es-EC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96752"/>
          </a:xfrm>
        </p:spPr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75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8424936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                  GASTOS DE INVERSION: </a:t>
            </a:r>
          </a:p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En base a las competencias establecidas en la Ley del COOTAD; y de acuerdo a los procesos de participación ciudadana. El gobierno parroquial de Ludo a ejecutado varias obras de infra estructura pública y obras sociales, dando fiel cumplimiento  al plan operativo anual POA del año 2017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s-EC" sz="28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s-EC" sz="2800" b="1" dirty="0" smtClean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PRESUPUESTO: 229.899.87</a:t>
            </a:r>
            <a:endParaRPr lang="es-EC" sz="2800" b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600" dirty="0" smtClean="0"/>
              <a:t> </a:t>
            </a:r>
            <a:r>
              <a:rPr lang="es-EC" sz="4000" dirty="0" smtClean="0">
                <a:solidFill>
                  <a:schemeClr val="tx1"/>
                </a:solidFill>
                <a:latin typeface="Algerian" pitchFamily="82" charset="0"/>
              </a:rPr>
              <a:t>GOBIERNO </a:t>
            </a:r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PARROQUIAL DE </a:t>
            </a:r>
            <a:r>
              <a:rPr lang="es-EC" sz="4000" dirty="0" smtClean="0">
                <a:solidFill>
                  <a:schemeClr val="tx1"/>
                </a:solidFill>
                <a:latin typeface="Algerian" pitchFamily="82" charset="0"/>
              </a:rPr>
              <a:t>LUDO</a:t>
            </a:r>
            <a:endParaRPr lang="es-EC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0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136903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b="1" dirty="0" smtClean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            </a:t>
            </a:r>
            <a:r>
              <a:rPr lang="es-EC" sz="3200" b="1" dirty="0" smtClean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1.- INFRAESTRUCTURA  PUBLICA: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Con la finalidad de incentivar las actividades deportivas,  promover la organización comunitaria y  apoyar actividades sociales y culturales; el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G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obierno Parroquial de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L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udo, en base a sus competencias y de acuerdo al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P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lan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O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perativo Anual (POA)  a invertido en la compra de materiales y en la contratación de varias obras de ínfima cuantía para mejorar la infraestructura pública del centro parroquial y sus comunidades.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800" b="1" dirty="0" smtClean="0">
                <a:solidFill>
                  <a:srgbClr val="FF0000"/>
                </a:solidFill>
                <a:latin typeface="Cambria" pitchFamily="18" charset="0"/>
              </a:rPr>
              <a:t>:  </a:t>
            </a:r>
            <a:r>
              <a:rPr lang="es-EC" sz="2800" b="1" dirty="0" smtClean="0">
                <a:solidFill>
                  <a:srgbClr val="C00000"/>
                </a:solidFill>
                <a:latin typeface="Cambria" pitchFamily="18" charset="0"/>
              </a:rPr>
              <a:t>72.884.47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>
                <a:solidFill>
                  <a:schemeClr val="tx1"/>
                </a:solidFill>
                <a:latin typeface="Algerian" pitchFamily="82" charset="0"/>
              </a:rPr>
              <a:t>GOBIERNO </a:t>
            </a:r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PARROQUIAL DE </a:t>
            </a:r>
            <a:r>
              <a:rPr lang="es-EC" sz="4000" dirty="0" smtClean="0">
                <a:solidFill>
                  <a:schemeClr val="tx1"/>
                </a:solidFill>
                <a:latin typeface="Algerian" pitchFamily="82" charset="0"/>
              </a:rPr>
              <a:t>LUDO</a:t>
            </a:r>
            <a:endParaRPr lang="es-EC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7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348880"/>
            <a:ext cx="8136903" cy="33123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COMUNIDAD: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LA ESPERANZA</a:t>
            </a:r>
          </a:p>
          <a:p>
            <a:pPr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OBRA: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RECAPEO DE LA CANCHA DE USO MÚLTIPLE </a:t>
            </a:r>
          </a:p>
          <a:p>
            <a:pPr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a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dministración directa mediante contrato de ínfima cuantía en obra.</a:t>
            </a:r>
          </a:p>
          <a:p>
            <a:pPr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PRESUPUESTO: …………………………………              7,000.00 </a:t>
            </a:r>
          </a:p>
          <a:p>
            <a:pPr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Miembros de la comunidad.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190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b="1" dirty="0">
              <a:solidFill>
                <a:schemeClr val="tx1"/>
              </a:solidFill>
              <a:latin typeface="Algerian" pitchFamily="82" charset="0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434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3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         CANCHA DE USO MULTIPLE DE LA ESPERANZA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1988840"/>
            <a:ext cx="7344816" cy="4610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8364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2" cy="3456384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TUCTO 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                                                 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AMPLIACION Y MEJORAMIENTO DEL ESCENARIO PUBLICO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MODALIDAD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DE INVERSION: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administración directa , mediante contrato de ínfima cuantía en obra.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 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…………………………………………….        5,000.00</a:t>
            </a:r>
            <a:endParaRPr lang="es-EC" b="1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Moradores de la comunidad</a:t>
            </a:r>
          </a:p>
          <a:p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sz="4000" dirty="0">
              <a:solidFill>
                <a:schemeClr val="tx1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785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916832"/>
            <a:ext cx="8363271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ESCENARIO PÚBLICA DE TUCTO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83" y="2465512"/>
            <a:ext cx="4644008" cy="3986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520" y="3573016"/>
            <a:ext cx="3571280" cy="2878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6166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0108" y="2348880"/>
            <a:ext cx="8208911" cy="324036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SARAR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ADECUACION Y MEJORAMIENTO DEL ESCENARIO PÚBLICO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administración directa mediante contratación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PRESUPUESTO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:…………………………. 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          7,000.00</a:t>
            </a:r>
            <a:endParaRPr lang="es-EC" b="1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oradores de la comunidad.</a:t>
            </a:r>
          </a:p>
          <a:p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7" y="1772816"/>
            <a:ext cx="8424936" cy="4752528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ESCENARIO PÚBLICO DE SARAR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2170254"/>
            <a:ext cx="7740352" cy="4687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023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7767" y="2420888"/>
            <a:ext cx="8208912" cy="3312368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COMUNIDAD: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LOMA LARGA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RE CAPEO DE LA CANCHA DE USO MÚLTIPLE DE LA ESCUELA.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MODALIDAD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DE INVERSION: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Administración directa  mediante contrato de ínfima cuantía en obra.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: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……………………………………       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7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,000.00 </a:t>
            </a:r>
            <a:endParaRPr lang="es-EC" b="1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niños, jóvenes y moradores de la comunidad.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0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3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CANCHA DE USO MULTIPLE DE LA ESCUELA DE LOMA LARGA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7" y="2132856"/>
            <a:ext cx="7776864" cy="4502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190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32856"/>
            <a:ext cx="8136903" cy="3816424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HATO BOLO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ADECUACION Y MEJORAMIENTO DE LOS BAÑOS PÚBLUCOS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MODALIDAD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dministración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directa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mediante contratación de ínfima cuantía en obra.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     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7,000.00</a:t>
            </a:r>
            <a:endParaRPr lang="es-EC" b="1" dirty="0">
              <a:solidFill>
                <a:schemeClr val="tx1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BENEFICIARIOS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oradores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de la comunidad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60422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5" y="1844824"/>
            <a:ext cx="8208912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BAÑOS PUBLICO DE HATO BOLO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2492896"/>
            <a:ext cx="6120680" cy="3737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7511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81637" y="2636912"/>
            <a:ext cx="8280919" cy="3816424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COMUNIDAD: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LOMA LARGA  (VIRGEN PAMBA)</a:t>
            </a:r>
            <a:endParaRPr lang="es-EC" dirty="0" smtClean="0">
              <a:solidFill>
                <a:srgbClr val="C00000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Mejoramiento del Escenario público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MODALIDAD DE INVERSION: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administración directa mediante contrato de ínfima cuantía en obra.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: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 ………………...................              </a:t>
            </a:r>
            <a:r>
              <a:rPr lang="es-EC" b="1" dirty="0" smtClean="0">
                <a:solidFill>
                  <a:prstClr val="black"/>
                </a:solidFill>
                <a:latin typeface="Cambria" pitchFamily="18" charset="0"/>
              </a:rPr>
              <a:t>5,000.00</a:t>
            </a:r>
            <a:endParaRPr lang="es-EC" b="1" dirty="0">
              <a:solidFill>
                <a:prstClr val="black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 BENEFICIARIOS: </a:t>
            </a:r>
            <a:r>
              <a:rPr lang="es-EC" dirty="0" smtClean="0">
                <a:solidFill>
                  <a:prstClr val="black"/>
                </a:solidFill>
                <a:latin typeface="Cambria" pitchFamily="18" charset="0"/>
              </a:rPr>
              <a:t>moradores de la comunidad</a:t>
            </a:r>
            <a:endParaRPr lang="es-EC" dirty="0">
              <a:solidFill>
                <a:prstClr val="black"/>
              </a:solidFill>
              <a:latin typeface="Cambria" pitchFamily="18" charset="0"/>
            </a:endParaRPr>
          </a:p>
          <a:p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02791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ESCENARIO PUBLICO DE ROSAS PAMBA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276872"/>
            <a:ext cx="5112568" cy="4214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544" y="2276872"/>
            <a:ext cx="3851920" cy="4214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3914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988840"/>
            <a:ext cx="8352927" cy="413732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PARROQUIA:</a:t>
            </a: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LUDO	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OBRA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 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MEJORAMIENTO DE ESPACIO TURISTICO COLINA  VERGEN DEL CARMEN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MODALIDAD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DE INVERSION: 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administración directa mediante contrato de ínfima cuantía en obra  con el apoyo de la Tenencia Política Ludo y priostes de las fiestas del 16 de Julio.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PRESUPUESTO: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…………………………………….         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2,500.00 </a:t>
            </a: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BENEFICIARIOS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M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oradores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de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la comunidad.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88261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3" cy="4425355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MEJORAMIENTO DE ESPACIO TURISTICO COLINA VIRGEN DEL CARMEN</a:t>
            </a:r>
            <a:endParaRPr lang="es-EC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9418"/>
            <a:ext cx="4258816" cy="4279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8817" y="2492896"/>
            <a:ext cx="4885184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3523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599" cy="4137323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PARROQUIA:</a:t>
            </a: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LUDO	</a:t>
            </a:r>
          </a:p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OBRA: 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ADECUACION DE LAS INSTALACIONES DEL GAD PARROQUIAL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MODALIDAD DE INVERSION: 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administración directa mediante contrato de ínfima cuantía en </a:t>
            </a:r>
            <a:endParaRPr lang="es-EC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PRESUPUESTO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…………………………………….         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7.000</a:t>
            </a:r>
            <a:endParaRPr lang="es-EC" b="1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Moradores de la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toda la parroquia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endParaRPr lang="es-EC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345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7" cy="4425355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latin typeface="Cambria" panose="02040503050406030204" pitchFamily="18" charset="0"/>
              </a:rPr>
              <a:t>         ADECUACIONES CASA DEL GOBIERNO PARROQUIAL</a:t>
            </a:r>
            <a:endParaRPr lang="es-EC" b="1" dirty="0"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112838"/>
            <a:ext cx="7992888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4910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3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3500" b="1" dirty="0" smtClean="0">
                <a:solidFill>
                  <a:srgbClr val="002060"/>
                </a:solidFill>
                <a:latin typeface="Cambria" pitchFamily="18" charset="0"/>
              </a:rPr>
              <a:t>              </a:t>
            </a:r>
            <a:r>
              <a:rPr lang="es-EC" sz="3200" b="1" dirty="0" smtClean="0">
                <a:solidFill>
                  <a:srgbClr val="002060"/>
                </a:solidFill>
                <a:latin typeface="Cambria" pitchFamily="18" charset="0"/>
              </a:rPr>
              <a:t>2.-  VIALIDAD PARROQUIAL</a:t>
            </a:r>
          </a:p>
          <a:p>
            <a:pPr marL="0" indent="0">
              <a:buNone/>
            </a:pPr>
            <a:r>
              <a:rPr lang="es-EC" sz="2200" b="1" dirty="0" smtClean="0">
                <a:solidFill>
                  <a:srgbClr val="C00000"/>
                </a:solidFill>
                <a:latin typeface="Cambria" pitchFamily="18" charset="0"/>
              </a:rPr>
              <a:t>GESTIONES REALIZADAS: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Mediante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Asamblea Parroquial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 el gobierno local a priorizado para el año 2018 el arreglo de las vías principales y secundarias de la parroquia; para lo cual se han realizado varias gestiones tales  como: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Mediante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oficios y comisiones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a solicitado al GAD Provincial el arreglo y mejoramiento de las carreteras principales y secundarias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de la parroquia. Hemos sido atendidos parcialmente.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a gestionado ante la Municipalidad de Sígsig, la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declaratoria de libre aprovechamiento de lastre,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así mismo se a gestionado maquinaria para el arreglo de las calle de los centros poblados de la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parroquia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.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N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o hemos sido atendidos.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    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PRESUPUESTO  94.529.68</a:t>
            </a:r>
          </a:p>
          <a:p>
            <a:pPr algn="just">
              <a:buFont typeface="Wingdings" pitchFamily="2" charset="2"/>
              <a:buChar char="Ø"/>
            </a:pPr>
            <a:endParaRPr lang="es-EC" sz="20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0146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7" cy="424278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OBRA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TASA SOLIDARIA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2018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sz="2200" b="1" dirty="0" smtClean="0">
                <a:solidFill>
                  <a:schemeClr val="tx1"/>
                </a:solidFill>
                <a:latin typeface="Cambria" pitchFamily="18" charset="0"/>
              </a:rPr>
              <a:t>COMUNIDADES: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CAPIZHAPA, PRIMERO DE NERO. LA PAZ, TUCTO</a:t>
            </a:r>
            <a:endParaRPr lang="es-EC" sz="2200" dirty="0">
              <a:solidFill>
                <a:schemeClr val="tx1"/>
              </a:solidFill>
              <a:latin typeface="Cambria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s-EC" sz="2200" b="1" dirty="0" smtClean="0">
                <a:solidFill>
                  <a:schemeClr val="tx1"/>
                </a:solidFill>
                <a:latin typeface="Cambria" pitchFamily="18" charset="0"/>
              </a:rPr>
              <a:t>MODALIDAD </a:t>
            </a:r>
            <a:r>
              <a:rPr lang="es-EC" sz="2200" b="1" dirty="0">
                <a:solidFill>
                  <a:schemeClr val="tx1"/>
                </a:solidFill>
                <a:latin typeface="Cambria" pitchFamily="18" charset="0"/>
              </a:rPr>
              <a:t>DE INVERSION:  </a:t>
            </a: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E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n convenio entre </a:t>
            </a: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el Gobierno Provincial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y el Gobierno Parroquial. Obra ejecutada mediante administración </a:t>
            </a: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directa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por parte del GAD parroquial.</a:t>
            </a:r>
            <a:endParaRPr lang="es-EC" sz="2200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sz="2200" b="1" dirty="0">
                <a:solidFill>
                  <a:schemeClr val="tx1"/>
                </a:solidFill>
                <a:latin typeface="Cambria" pitchFamily="18" charset="0"/>
              </a:rPr>
              <a:t>PRESUPUESTO: </a:t>
            </a:r>
          </a:p>
          <a:p>
            <a:pPr marL="0" indent="0" algn="just">
              <a:buNone/>
            </a:pP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      GOBIERNO PROVINCIAL (Tasa solidaria). ……….   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59,185.68</a:t>
            </a:r>
            <a:endParaRPr lang="es-EC" sz="2200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      GOBIERNO PARROQUIAL ……………………………….  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 20,000.00 </a:t>
            </a:r>
            <a:endParaRPr lang="es-EC" sz="2200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200" dirty="0">
                <a:solidFill>
                  <a:schemeClr val="tx1"/>
                </a:solidFill>
                <a:latin typeface="Cambria" pitchFamily="18" charset="0"/>
              </a:rPr>
              <a:t>      PRESUPUESTO TOTAL.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  </a:t>
            </a:r>
            <a:r>
              <a:rPr lang="es-EC" sz="2200" b="1" dirty="0" smtClean="0">
                <a:solidFill>
                  <a:schemeClr val="tx1"/>
                </a:solidFill>
                <a:latin typeface="Cambria" pitchFamily="18" charset="0"/>
              </a:rPr>
              <a:t>79,185,68</a:t>
            </a:r>
            <a:endParaRPr lang="es-EC" sz="2200" b="1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sz="2200" b="1" dirty="0" smtClean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sz="2200" dirty="0" smtClean="0">
                <a:solidFill>
                  <a:schemeClr val="tx1"/>
                </a:solidFill>
                <a:latin typeface="Cambria" pitchFamily="18" charset="0"/>
              </a:rPr>
              <a:t>comunidades con lindantes  y toda la parroquia.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5527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352927" cy="482453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MANTENIMIENTO VIAL (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A</a:t>
            </a: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samblea Parroquial)</a:t>
            </a:r>
            <a:endParaRPr lang="es-EC" sz="2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2276872"/>
            <a:ext cx="428396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276872"/>
            <a:ext cx="4248472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8683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2" cy="3240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COMUNIDAD: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CAZHAPUGRO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OBRA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: APERTURA DE VÍA CAZHAPUGRO – PUENTE DE LIRIO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MODALIDAD DE INVERSION: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Contratación directa mediante ínfima cuantía en obra.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PRESUPUESTO: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………………………...........   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7,642.22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Moradores de cazhapugro y toda la parroquia.</a:t>
            </a:r>
          </a:p>
          <a:p>
            <a:pPr marL="0" indent="0" algn="just">
              <a:buNone/>
            </a:pPr>
            <a:endParaRPr lang="es-EC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es-EC" sz="2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5694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2060848"/>
            <a:ext cx="8363271" cy="4032448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latin typeface="Cambria" panose="02040503050406030204" pitchFamily="18" charset="0"/>
              </a:rPr>
              <a:t>APERTURA DE LA VIA CAZHAPUGRO-PUENTE DE LIRIO</a:t>
            </a:r>
            <a:endParaRPr lang="es-EC" b="1" dirty="0"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581056"/>
            <a:ext cx="4874919" cy="4005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340" y="2581056"/>
            <a:ext cx="4025292" cy="398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7869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539552" y="2132856"/>
            <a:ext cx="8147247" cy="399330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COMUNIDAD: </a:t>
            </a:r>
            <a:r>
              <a:rPr lang="es-EC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SERRAG, SAN MARTIN, YARIGUIÑA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OBRA: 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bacheo y arreglo de cunetas de la carretera: Serrag, San Martín, Yariguiña.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MODALIDAD DE INVERSIÓN: 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Mediante contrato de ínfima cuantía en obra.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PRESUPUESTO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: ………………………………       </a:t>
            </a: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7,642.22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BENEFICIARIOS: 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comunidades de Serrag, San Martín y Yariguiña</a:t>
            </a:r>
            <a:r>
              <a:rPr lang="es-EC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y toda la parroquia.</a:t>
            </a:r>
          </a:p>
          <a:p>
            <a:pPr marL="0" indent="0">
              <a:buNone/>
            </a:pPr>
            <a:endParaRPr lang="es-EC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66148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75252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rgbClr val="31B6FD"/>
              </a:buClr>
              <a:buNone/>
            </a:pPr>
            <a:r>
              <a:rPr lang="es-EC" sz="2800" b="1" dirty="0" smtClean="0">
                <a:solidFill>
                  <a:srgbClr val="002060"/>
                </a:solidFill>
                <a:latin typeface="Cambria" pitchFamily="18" charset="0"/>
              </a:rPr>
              <a:t>                 </a:t>
            </a:r>
            <a:r>
              <a:rPr lang="es-EC" sz="3200" b="1" dirty="0" smtClean="0">
                <a:solidFill>
                  <a:srgbClr val="002060"/>
                </a:solidFill>
                <a:latin typeface="Cambria" pitchFamily="18" charset="0"/>
              </a:rPr>
              <a:t>3.- PRODUCCION Y AMBIENTE</a:t>
            </a:r>
          </a:p>
          <a:p>
            <a:pPr marL="0" indent="0">
              <a:buClr>
                <a:srgbClr val="31B6FD"/>
              </a:buClr>
              <a:buNone/>
            </a:pPr>
            <a:r>
              <a:rPr lang="es-EC" sz="3200" b="1" dirty="0" smtClean="0">
                <a:solidFill>
                  <a:srgbClr val="C00000"/>
                </a:solidFill>
                <a:latin typeface="Cambria" pitchFamily="18" charset="0"/>
              </a:rPr>
              <a:t>                      </a:t>
            </a:r>
            <a:r>
              <a:rPr lang="es-EC" sz="3000" b="1" dirty="0" smtClean="0">
                <a:solidFill>
                  <a:srgbClr val="C00000"/>
                </a:solidFill>
                <a:latin typeface="Cambria" pitchFamily="18" charset="0"/>
              </a:rPr>
              <a:t>PREUPUESTO</a:t>
            </a:r>
            <a:r>
              <a:rPr lang="es-EC" sz="3000" b="1" dirty="0">
                <a:solidFill>
                  <a:srgbClr val="C00000"/>
                </a:solidFill>
                <a:latin typeface="Cambria" pitchFamily="18" charset="0"/>
              </a:rPr>
              <a:t>:  </a:t>
            </a:r>
            <a:r>
              <a:rPr lang="es-EC" sz="3000" b="1" dirty="0" smtClean="0">
                <a:solidFill>
                  <a:srgbClr val="C00000"/>
                </a:solidFill>
                <a:latin typeface="Cambria" pitchFamily="18" charset="0"/>
              </a:rPr>
              <a:t>12,279.79</a:t>
            </a:r>
            <a:endParaRPr lang="es-EC" sz="3000" dirty="0">
              <a:solidFill>
                <a:srgbClr val="C00000"/>
              </a:solidFill>
              <a:latin typeface="Cambria" pitchFamily="18" charset="0"/>
            </a:endParaRPr>
          </a:p>
          <a:p>
            <a:pPr marL="0" lvl="0" indent="0" algn="just">
              <a:buClr>
                <a:srgbClr val="31B6FD"/>
              </a:buClr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1.-PRODUCCION.-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El GAD Parroquial de Ludo conjuntamente con los técnicos del MAG a ejecutado dos proyectos productivos mediante convenios.</a:t>
            </a:r>
          </a:p>
          <a:p>
            <a:pPr marL="0" lvl="0" indent="0" algn="just">
              <a:buClr>
                <a:srgbClr val="31B6FD"/>
              </a:buClr>
              <a:buNone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OBJETO.-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 el objeto  de estos proyectos  es apoyar he incentivar la producción  agropecuaria, mediante la capacitación  y la dotación de materiales, animales de raza mejorada he insumos, con el fin de mejorar  la producción y los ingresos económicos  de los habitantes de la parroquia.</a:t>
            </a:r>
            <a:endParaRPr lang="es-EC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0" lvl="0" indent="0" algn="just">
              <a:buClr>
                <a:srgbClr val="31B6FD"/>
              </a:buClr>
              <a:buNone/>
            </a:pP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                             </a:t>
            </a:r>
          </a:p>
          <a:p>
            <a:pPr marL="0" lvl="0" indent="0" algn="just">
              <a:buClr>
                <a:srgbClr val="31B6FD"/>
              </a:buClr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                             </a:t>
            </a:r>
            <a:r>
              <a:rPr lang="es-EC" sz="3200" b="1" dirty="0" smtClean="0">
                <a:solidFill>
                  <a:srgbClr val="FF0000"/>
                </a:solidFill>
                <a:latin typeface="Cambria" pitchFamily="18" charset="0"/>
              </a:rPr>
              <a:t>                                   </a:t>
            </a:r>
          </a:p>
          <a:p>
            <a:pPr marL="0" lvl="0" indent="0" algn="just">
              <a:buClr>
                <a:srgbClr val="31B6FD"/>
              </a:buClr>
              <a:buNone/>
            </a:pPr>
            <a:endParaRPr lang="es-EC" sz="2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 smtClean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68077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1988840"/>
            <a:ext cx="8147248" cy="410445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COMUNIDADES: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LA PAZ</a:t>
            </a: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PROYECTO: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MEJORAMIENTO EN LA CRIANZA DE OBINOS</a:t>
            </a:r>
          </a:p>
          <a:p>
            <a:pPr lvl="0"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MODALIDAD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DE INVERSION: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Administración directa y en convenio</a:t>
            </a:r>
            <a:r>
              <a:rPr lang="es-EC" dirty="0" smtClean="0">
                <a:solidFill>
                  <a:schemeClr val="accent2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con los miembros beneficiarios del proyecto </a:t>
            </a:r>
          </a:p>
          <a:p>
            <a:pPr lvl="0"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PRESUPUESTO: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…………………………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   6,500.00</a:t>
            </a:r>
            <a:endParaRPr lang="es-EC" b="1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diez y seis micro emprendedores de la comunidad.</a:t>
            </a: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OBSERVACIONES: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E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ste proyecto se ejecuto con el apoyo  y asesoramiento de los técnicos de MAG.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468617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591056"/>
            <a:ext cx="8363271" cy="4646256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latin typeface="Cambria" panose="02040503050406030204" pitchFamily="18" charset="0"/>
              </a:rPr>
              <a:t>ENTREGA DE OVINOS HE INSUMOS COMUNIDAD LA PAZ</a:t>
            </a:r>
            <a:endParaRPr lang="es-EC" b="1" dirty="0"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2060848"/>
            <a:ext cx="5040560" cy="4680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3" y="2028867"/>
            <a:ext cx="4768812" cy="4680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6616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3568" y="1844824"/>
            <a:ext cx="7848871" cy="439248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ASOCIACION: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AGROECOLÓGICA DE CHAZHAPUGRO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PROYECTO: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MEJORAMIENTO EN LA CRIANZA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DE CUYES</a:t>
            </a:r>
          </a:p>
          <a:p>
            <a:pPr lvl="0" algn="just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MODALIDAD DE INVERSION: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Administración directa y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Mediante convenio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con la Asociación.</a:t>
            </a:r>
          </a:p>
          <a:p>
            <a:pPr lvl="0"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PRESUPUESTO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……………………………………..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 2.400.00</a:t>
            </a:r>
            <a:endParaRPr lang="es-EC" b="1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BENEFICIARIOS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veinte miembros de la asociación Agroecológica de Cazhapugro.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OBSERVACIONES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: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El proyecto se ejecuto con el apoyo y asesoramiento  de los técnicos del   MAG.</a:t>
            </a:r>
            <a:endParaRPr lang="es-EC" dirty="0">
              <a:solidFill>
                <a:schemeClr val="tx1"/>
              </a:solidFill>
              <a:latin typeface="Cambria" pitchFamily="18" charset="0"/>
            </a:endParaRPr>
          </a:p>
          <a:p>
            <a:endParaRPr lang="es-EC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19276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9" y="1700808"/>
            <a:ext cx="8496944" cy="4752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ENTREGA DE CUYES HE INSUMOS   </a:t>
            </a:r>
            <a:endParaRPr lang="es-EC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132856"/>
            <a:ext cx="7344816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0584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599" cy="4248472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2.- AMBIENTE.- </a:t>
            </a: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Durante este año se a realizado los trámites correspondientes para liquidar el proyecto denominado “PROGRAMA DE  RESTAURACIÓN FORESTAL CON FINES DE CONSERVACIÓN AMBIENTAL Y PROTECCIÓN DE FUENTES HÍDRICAS”. Por lo que para firmar el acta de terminación del convenio se debe transferir a las cuentas del Ministerio de Finanzas, los recursos restantes del proyecto.</a:t>
            </a:r>
          </a:p>
          <a:p>
            <a:pPr marL="0" indent="0">
              <a:buNone/>
            </a:pPr>
            <a:endParaRPr lang="es-EC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</a:rPr>
              <a:t>     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PRESUPUESTO DE:  3,378.75</a:t>
            </a:r>
            <a:endParaRPr lang="es-EC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53172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 smtClean="0">
                <a:latin typeface="Cambria" pitchFamily="18" charset="0"/>
              </a:rPr>
              <a:t>          </a:t>
            </a:r>
            <a:r>
              <a:rPr lang="es-EC" sz="3200" b="1" dirty="0" smtClean="0">
                <a:latin typeface="Cambria" pitchFamily="18" charset="0"/>
              </a:rPr>
              <a:t>4.- ASISTENCIA SOCIAL Y CULTURAL</a:t>
            </a:r>
          </a:p>
          <a:p>
            <a:pPr marL="0" indent="0">
              <a:buNone/>
            </a:pPr>
            <a:r>
              <a:rPr lang="es-EC" sz="2800" b="1" dirty="0">
                <a:latin typeface="Cambria" pitchFamily="18" charset="0"/>
              </a:rPr>
              <a:t> </a:t>
            </a:r>
            <a:r>
              <a:rPr lang="es-EC" sz="2800" b="1" dirty="0" smtClean="0">
                <a:latin typeface="Cambria" pitchFamily="18" charset="0"/>
              </a:rPr>
              <a:t>       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PRESUPUESTO: 22,708.56</a:t>
            </a:r>
            <a:endParaRPr lang="es-EC" sz="28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PROYECTO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: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INCLUSIÓN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, </a:t>
            </a: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PARTICIPACIÓN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, </a:t>
            </a: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CAPACITACIÓN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Y RECREACIÓN PARA EL ADULTO MAYOR, PERSONAS CON </a:t>
            </a:r>
            <a:r>
              <a:rPr lang="es-EC" sz="2000" b="1" dirty="0" smtClean="0">
                <a:solidFill>
                  <a:srgbClr val="C00000"/>
                </a:solidFill>
                <a:latin typeface="Cambria" pitchFamily="18" charset="0"/>
              </a:rPr>
              <a:t>DISCAPACIDAD Y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NIÑAS, NIÑOS Y ADOLESCENTES DE LA PARROQUIA LUDO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.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ADULTOS MAYORES Y PERSONAS CON DISCAPACIDAD: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A través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de este proyecto se benefician alrededor de 150 adultos mayores  y personas con discapacidad; para tal efecto se realizan varias actividades como:  Reuniones de  integración , capacitación, recreación, atención médica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etc. una vez por mes en Ludo y Buenavista.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Además se realizan actividades de carácter social y cultural.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Participan en  eventos de carácter social y cultural que se realizan a nivel de la parroquia. (fiestas Cívicas, carnaval, navidad, etc.)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2896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89654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CON LOS NIÑOS, NIÑAS Y ADOLESCENTES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han realizado varias actividades   sociales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y culturales mediante  pequeños proyectos. Todas estas actividades se realizan  con el apoyo del Distrito de Educación de Sígsig y con los centros educativos de la parroquia. 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Para atender los requerimientos del proyecto, el gobierno local a tenido            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que invertir en varios rubros tales como: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 1.- Alimentación.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2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.- Transporte.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 3.- Dotación de raciones alimenticias.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4.- Otros.</a:t>
            </a:r>
          </a:p>
          <a:p>
            <a:pPr marL="0" indent="0" algn="just">
              <a:buNone/>
            </a:pPr>
            <a:endParaRPr lang="es-EC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    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PRESUPUESTO:   19.708.56</a:t>
            </a:r>
            <a:endParaRPr lang="es-EC" sz="2000" dirty="0" smtClean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s-EC" sz="2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512168"/>
          </a:xfrm>
        </p:spPr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90052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11560" y="1700808"/>
            <a:ext cx="8136903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ADULTOS MAYORES DE LOS CLUBES DE LUDO Y BUENAVISTA</a:t>
            </a:r>
            <a:endParaRPr lang="es-EC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1" y="2348880"/>
            <a:ext cx="4113289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840" y="2348880"/>
            <a:ext cx="417646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082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352927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ECUENTROS SOCIALES Y CULTURALES</a:t>
            </a:r>
            <a:endParaRPr lang="es-EC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54" y="2492896"/>
            <a:ext cx="424633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085" y="2492896"/>
            <a:ext cx="4752200" cy="392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2173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1484784"/>
            <a:ext cx="8640959" cy="5119496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RACIONES ALIMENTICIAS</a:t>
            </a:r>
            <a:endParaRPr lang="es-EC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1916833"/>
            <a:ext cx="8496942" cy="468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4024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8245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PROYECTO: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FIESTAS PARROQUIALES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El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GAD Parroquial viene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celebrando año tras año la fundación civil de la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Parroquia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Ludo, hecho suscitado un 10 de abril de 1863; por lo que cada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Abril de todos los años se realizan varios actos y eventos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tales como: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Actividades sociales, culturales y deportivas.-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mediante las fiestas de parroquialización el gobierno local  viene promoviendo las tradiciones y costumbres de nuestro pueblo mediante:  la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danza, los bailes folclóricos,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las coreografías, la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gastronomía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el deporte etc. También se realiza el  evento socio cultural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elección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Cholita de Ludo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el Desfile Cívico y la Sesión Solemne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actos y eventos mediante los cuales se rinde homenaje a nuestro pueblo. 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                                     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PRESUPUESTO:  3,000.00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91264" cy="1290472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06765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591056"/>
            <a:ext cx="8496943" cy="4862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latin typeface="Cambria" pitchFamily="18" charset="0"/>
              </a:rPr>
              <a:t>FIESTAS DE PARROQUIALIZACIÓN 2018</a:t>
            </a:r>
            <a:endParaRPr lang="es-EC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988840"/>
            <a:ext cx="8568952" cy="4718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871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35103" y="1700808"/>
            <a:ext cx="8424937" cy="4862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FIESTAS DE PARROQUIALZACIÓN 2018</a:t>
            </a:r>
            <a:endParaRPr lang="es-EC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211742"/>
            <a:ext cx="3150096" cy="4449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2211742"/>
            <a:ext cx="5767767" cy="4434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5123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534380" y="1591056"/>
            <a:ext cx="8075239" cy="4718264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latin typeface="Cambria" panose="02040503050406030204" pitchFamily="18" charset="0"/>
              </a:rPr>
              <a:t>                  FIESTAS DE FUNDACION DE LUDO 2018</a:t>
            </a:r>
            <a:endParaRPr lang="es-EC" b="1" dirty="0"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844824"/>
            <a:ext cx="7344816" cy="501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6403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3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 smtClean="0">
                <a:latin typeface="Cambria" pitchFamily="18" charset="0"/>
              </a:rPr>
              <a:t>    5.- INVERSION EN PERSONAL ADMINISTRATIVO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PERSONAL FINANCIERO.- 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ha contratado lo servicios de una asesora contable, para el manejo financiero del GAD parroquial.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PERSONAL DE ASEO.-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ha contratado los servicios de una persona para mantener limpio las instalaciones del gobierno local, las calle y el centro parroquial; así como también para que haga la limpieza y  mantenimiento del cementerio general.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PERSONAL TECNICO: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a contratado los servicio profesionales de un Arquitecto, para que diseñe y asesore la ejecución de los proyectos de infraestructura pública.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PROMOTORA SOCIAL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: Se a contratado una persona para que motive y de  seguimiento al proyecto de adultos mayores, personas con discapacidad y niñas, niños y adolecentes.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                            </a:t>
            </a:r>
            <a:r>
              <a:rPr lang="es-EC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PRESUPUESTO.- 30,497.02</a:t>
            </a:r>
          </a:p>
          <a:p>
            <a:pPr marL="0" indent="0">
              <a:buNone/>
            </a:pP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012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6413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C" sz="2800" b="1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800" b="1" dirty="0" smtClean="0">
                <a:latin typeface="Cambria" pitchFamily="18" charset="0"/>
              </a:rPr>
              <a:t>     </a:t>
            </a:r>
            <a:r>
              <a:rPr lang="es-EC" sz="2800" b="1" dirty="0">
                <a:latin typeface="Cambria" pitchFamily="18" charset="0"/>
              </a:rPr>
              <a:t> </a:t>
            </a:r>
            <a:r>
              <a:rPr lang="es-EC" sz="2800" b="1" dirty="0" smtClean="0">
                <a:latin typeface="Cambria" pitchFamily="18" charset="0"/>
              </a:rPr>
              <a:t>    PROCESOS DE PARTICIPACION CIUDADANA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ASAMBLEAS  PARROQUIALES:</a:t>
            </a:r>
          </a:p>
          <a:p>
            <a:pPr marL="0" indent="0" algn="just">
              <a:buNone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Dando cumplimiento con la constitución, con la Ley del COOTAD y con la Ley de Participación Ciudadana y Control Social, el gobierno local todos los años a convocado a dos asambleas parroquiales </a:t>
            </a:r>
          </a:p>
          <a:p>
            <a:pPr marL="0" indent="0" algn="just">
              <a:buNone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Asamblea de Rendición de Cuentas de año 2017.- 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la misma que se lo realizo en el mes de Febrero del 2018.</a:t>
            </a:r>
          </a:p>
          <a:p>
            <a:pPr marL="0" indent="0" algn="just">
              <a:buNone/>
            </a:pP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Asamblea de Priorización de obras para el 2019.-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 Esta asamblea se realizo por cuanto según la Ley debe realizarlo los nuevos miembros de la Junta Parroquial.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8958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700808"/>
            <a:ext cx="8568951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b="1" dirty="0" smtClean="0">
                <a:latin typeface="Cambria" pitchFamily="18" charset="0"/>
              </a:rPr>
              <a:t>                               RENDICIÓN DE CUENTAS DEL AÑO 2017  </a:t>
            </a:r>
            <a:endParaRPr lang="es-EC" sz="2000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8" y="2332476"/>
            <a:ext cx="4644008" cy="3616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332476"/>
            <a:ext cx="4392488" cy="3688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4954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352927" cy="4353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b="1" dirty="0" smtClean="0">
                <a:latin typeface="Cambria" pitchFamily="18" charset="0"/>
              </a:rPr>
              <a:t>ASAMBLEA DE PRIORIZACIÓN DE OBRAS PARA EL AÑO 2018</a:t>
            </a:r>
            <a:endParaRPr lang="es-EC" sz="2000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2276872"/>
            <a:ext cx="4392489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288" y="2276872"/>
            <a:ext cx="454018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067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3" cy="4680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C" b="1" dirty="0" smtClean="0">
                <a:latin typeface="Cambria" pitchFamily="18" charset="0"/>
              </a:rPr>
              <a:t>                        </a:t>
            </a:r>
            <a:r>
              <a:rPr lang="es-EC" sz="2800" b="1" dirty="0" smtClean="0">
                <a:latin typeface="Cambria" pitchFamily="18" charset="0"/>
              </a:rPr>
              <a:t>GESTIONES </a:t>
            </a:r>
            <a:r>
              <a:rPr lang="es-EC" sz="2800" b="1" dirty="0">
                <a:latin typeface="Cambria" pitchFamily="18" charset="0"/>
              </a:rPr>
              <a:t>REALIZADAS 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1.-GOBIERNO PROVINCIAL.-</a:t>
            </a:r>
            <a:r>
              <a:rPr lang="es-EC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Luego de haber realizado la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Asamblea de Priorización de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Obras del año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2018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el Gobierno Parroquial, mediante oficio y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documentos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a hecho llegar al Sr. Prefecto todas las solicitudes de obras que la Junta Parroquial recepto en esta reunión; con el fin de que aboque conocimiento y a través  del Departamento de Planificación, se analicen, se planifiquen y se ejecuten las obras solicitadas por parte de las  comunidades y organizaciones sociales de la parroquia. Además  se a gestionado mediante oficios y comisiones el arreglo de la carretera Ludo – Quingeo y la carretera Ludo –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Cuchil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dirty="0" smtClean="0">
                <a:solidFill>
                  <a:schemeClr val="tx1"/>
                </a:solidFill>
                <a:latin typeface="Cambria" pitchFamily="18" charset="0"/>
              </a:rPr>
              <a:t>vía que en campaña prometió </a:t>
            </a:r>
            <a:r>
              <a:rPr lang="es-EC" b="1" dirty="0" smtClean="0">
                <a:solidFill>
                  <a:schemeClr val="tx1"/>
                </a:solidFill>
                <a:latin typeface="Cambria" pitchFamily="18" charset="0"/>
              </a:rPr>
              <a:t>asfaltar.</a:t>
            </a:r>
            <a:r>
              <a:rPr lang="es-EC" b="1" dirty="0" smtClean="0">
                <a:latin typeface="Cambria" pitchFamily="18" charset="0"/>
              </a:rPr>
              <a:t> </a:t>
            </a:r>
            <a:r>
              <a:rPr lang="es-EC" sz="2000" b="1" dirty="0" smtClean="0">
                <a:latin typeface="Cambria" pitchFamily="18" charset="0"/>
              </a:rPr>
              <a:t>     </a:t>
            </a:r>
          </a:p>
          <a:p>
            <a:pPr marL="0" indent="0" algn="just">
              <a:buNone/>
            </a:pPr>
            <a:r>
              <a:rPr lang="es-EC" sz="2200" b="1" dirty="0" smtClean="0">
                <a:latin typeface="Cambria" pitchFamily="18" charset="0"/>
              </a:rPr>
              <a:t>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5230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7525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2.-GOBIERNO CANTONAL.-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Luego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de haber realizado la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de Priorización de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Obras del año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2018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el Gobierno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Parroquial a realizado las siguientes gestiones: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a hecho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llegar al Sr. Alcalde todas las solicitudes de obras que la Junta Parroquial recepto en esta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reunión, para que se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analicen, se planifiquen y se ejecuten las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obras solicitadas por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las  comunidades.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e a solicitado el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Plan de Obras Anuales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para saber cual es el presupuesto participativo que corresponde a la parroquia y cuales son las obras que se van a ejecutar  en las comunidades y con las organizaciones sociales.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ha solicitado  la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recolección de los desechos solidos.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Se a gestionado ante la Municipalidad  la legalización la </a:t>
            </a:r>
            <a:r>
              <a:rPr lang="es-EC" sz="2000" b="1" dirty="0" smtClean="0">
                <a:solidFill>
                  <a:schemeClr val="tx1"/>
                </a:solidFill>
                <a:latin typeface="Cambria" pitchFamily="18" charset="0"/>
              </a:rPr>
              <a:t>escrituras públicas  </a:t>
            </a:r>
            <a:r>
              <a:rPr lang="es-EC" sz="2000" dirty="0" smtClean="0">
                <a:solidFill>
                  <a:schemeClr val="tx1"/>
                </a:solidFill>
                <a:latin typeface="Cambria" pitchFamily="18" charset="0"/>
              </a:rPr>
              <a:t>de los predios de terrenos del cementerio  parroquial, de la casa en donde funciona la Tenencia Política y los terrenos para  la posible construcción el colegio presencial.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5166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936104"/>
          </a:xfrm>
        </p:spPr>
        <p:txBody>
          <a:bodyPr>
            <a:normAutofit/>
          </a:bodyPr>
          <a:lstStyle/>
          <a:p>
            <a:r>
              <a:rPr lang="es-EC" sz="36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064896" cy="46805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C" sz="2400" b="1" dirty="0" smtClean="0">
              <a:solidFill>
                <a:srgbClr val="C00000"/>
              </a:solidFill>
              <a:latin typeface="Bodoni MT" pitchFamily="18" charset="0"/>
            </a:endParaRPr>
          </a:p>
          <a:p>
            <a:pPr marL="0" indent="0" algn="just">
              <a:buNone/>
            </a:pPr>
            <a:r>
              <a:rPr lang="es-EC" sz="2400" b="1" dirty="0" smtClean="0">
                <a:solidFill>
                  <a:srgbClr val="C00000"/>
                </a:solidFill>
                <a:latin typeface="Bodoni MT" pitchFamily="18" charset="0"/>
              </a:rPr>
              <a:t>          </a:t>
            </a:r>
            <a:r>
              <a:rPr lang="es-EC" sz="2400" b="1" dirty="0" smtClean="0">
                <a:solidFill>
                  <a:schemeClr val="bg1"/>
                </a:solidFill>
                <a:latin typeface="Bodoni MT" pitchFamily="18" charset="0"/>
              </a:rPr>
              <a:t>MIEMBROS DEL GAD PARROQUIAL DE LUDO</a:t>
            </a:r>
          </a:p>
          <a:p>
            <a:pPr marL="0" indent="0" algn="ctr">
              <a:buNone/>
            </a:pPr>
            <a:endParaRPr lang="es-EC" sz="24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bg1"/>
                </a:solidFill>
                <a:latin typeface="Cambria" pitchFamily="18" charset="0"/>
              </a:rPr>
              <a:t>PRESIDENTE:  DARIO GONZALO JIMENEZ ALVAREZ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bg1"/>
                </a:solidFill>
                <a:latin typeface="Cambria" pitchFamily="18" charset="0"/>
              </a:rPr>
              <a:t>VOCALES:          LUIS GERARDO CALLE CALLE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bg1"/>
                </a:solidFill>
                <a:latin typeface="Cambria" pitchFamily="18" charset="0"/>
              </a:rPr>
              <a:t>                              TERESA MERCEDES QUITUIZACA QUINDIZACA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s-EC" b="1" dirty="0" smtClean="0">
                <a:solidFill>
                  <a:schemeClr val="bg1"/>
                </a:solidFill>
                <a:latin typeface="Cambria" pitchFamily="18" charset="0"/>
              </a:rPr>
              <a:t>                             VICTOR ANTONIO CALLE SARMIENTO</a:t>
            </a:r>
          </a:p>
          <a:p>
            <a:pPr marL="0" indent="0" algn="just">
              <a:buNone/>
            </a:pPr>
            <a:r>
              <a:rPr lang="es-EC" b="1" dirty="0" smtClean="0">
                <a:solidFill>
                  <a:schemeClr val="bg1"/>
                </a:solidFill>
                <a:latin typeface="Cambria" pitchFamily="18" charset="0"/>
              </a:rPr>
              <a:t>                              CESAR ALEJANDRO MOROCHO CARCHI</a:t>
            </a:r>
          </a:p>
          <a:p>
            <a:pPr marL="0" indent="0" algn="just">
              <a:buNone/>
            </a:pPr>
            <a:endParaRPr lang="es-EC" b="1" dirty="0" smtClean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s-EC" b="1" dirty="0" smtClean="0">
                <a:solidFill>
                  <a:srgbClr val="C00000"/>
                </a:solidFill>
                <a:latin typeface="Cambria" pitchFamily="18" charset="0"/>
              </a:rPr>
              <a:t>RENDICION DE CUENTAS DEL 01 DE  ENERO AL 31 DE DICIEMBRE DEL AÑO 2018. </a:t>
            </a:r>
          </a:p>
          <a:p>
            <a:pPr marL="0" indent="0" algn="ctr">
              <a:buNone/>
            </a:pPr>
            <a:r>
              <a:rPr lang="es-EC" sz="2800" b="1" dirty="0" smtClean="0">
                <a:solidFill>
                  <a:srgbClr val="FF0000"/>
                </a:solidFill>
                <a:latin typeface="Cambria" pitchFamily="18" charset="0"/>
              </a:rPr>
              <a:t>GRACIAS POR SU ANTENCION.</a:t>
            </a:r>
            <a:endParaRPr lang="es-EC" sz="28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9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10843</TotalTime>
  <Words>2297</Words>
  <Application>Microsoft Office PowerPoint</Application>
  <PresentationFormat>Presentación en pantalla (4:3)</PresentationFormat>
  <Paragraphs>246</Paragraphs>
  <Slides>49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9" baseType="lpstr">
      <vt:lpstr>Algerian</vt:lpstr>
      <vt:lpstr>Andalus</vt:lpstr>
      <vt:lpstr>Arial</vt:lpstr>
      <vt:lpstr>Bodoni MT</vt:lpstr>
      <vt:lpstr>Calibri</vt:lpstr>
      <vt:lpstr>Cambria</vt:lpstr>
      <vt:lpstr>Candara</vt:lpstr>
      <vt:lpstr>Symbol</vt:lpstr>
      <vt:lpstr>Wingdings</vt:lpstr>
      <vt:lpstr>Forma de onda</vt:lpstr>
      <vt:lpstr>GOBIERNO autónomo descentralizado PARROQUIAL DE LUDO </vt:lpstr>
      <vt:lpstr>GOBIERNO PARROQUIAL DE LUDO</vt:lpstr>
      <vt:lpstr>GOBIERNO PARROQUIAL DE LUDO</vt:lpstr>
      <vt:lpstr> 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GOBIERNO AUTONOMO DESCENTRALIZADO PARROQUIAL DE LUDO</dc:title>
  <dc:creator>Usuario</dc:creator>
  <cp:lastModifiedBy>Ivan Troya</cp:lastModifiedBy>
  <cp:revision>521</cp:revision>
  <dcterms:created xsi:type="dcterms:W3CDTF">2014-03-17T20:00:14Z</dcterms:created>
  <dcterms:modified xsi:type="dcterms:W3CDTF">2019-04-03T20:08:04Z</dcterms:modified>
</cp:coreProperties>
</file>