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61"/>
  </p:notesMasterIdLst>
  <p:sldIdLst>
    <p:sldId id="256" r:id="rId2"/>
    <p:sldId id="257" r:id="rId3"/>
    <p:sldId id="327" r:id="rId4"/>
    <p:sldId id="258" r:id="rId5"/>
    <p:sldId id="259" r:id="rId6"/>
    <p:sldId id="260" r:id="rId7"/>
    <p:sldId id="261" r:id="rId8"/>
    <p:sldId id="263" r:id="rId9"/>
    <p:sldId id="264" r:id="rId10"/>
    <p:sldId id="265" r:id="rId11"/>
    <p:sldId id="267" r:id="rId12"/>
    <p:sldId id="269" r:id="rId13"/>
    <p:sldId id="271" r:id="rId14"/>
    <p:sldId id="336" r:id="rId15"/>
    <p:sldId id="272" r:id="rId16"/>
    <p:sldId id="335" r:id="rId17"/>
    <p:sldId id="331" r:id="rId18"/>
    <p:sldId id="273" r:id="rId19"/>
    <p:sldId id="274" r:id="rId20"/>
    <p:sldId id="276" r:id="rId21"/>
    <p:sldId id="277" r:id="rId22"/>
    <p:sldId id="278" r:id="rId23"/>
    <p:sldId id="279" r:id="rId24"/>
    <p:sldId id="280" r:id="rId25"/>
    <p:sldId id="283" r:id="rId26"/>
    <p:sldId id="316" r:id="rId27"/>
    <p:sldId id="322" r:id="rId28"/>
    <p:sldId id="320" r:id="rId29"/>
    <p:sldId id="321" r:id="rId30"/>
    <p:sldId id="323" r:id="rId31"/>
    <p:sldId id="286" r:id="rId32"/>
    <p:sldId id="299" r:id="rId33"/>
    <p:sldId id="288" r:id="rId34"/>
    <p:sldId id="317" r:id="rId35"/>
    <p:sldId id="318" r:id="rId36"/>
    <p:sldId id="319" r:id="rId37"/>
    <p:sldId id="289" r:id="rId38"/>
    <p:sldId id="290" r:id="rId39"/>
    <p:sldId id="300" r:id="rId40"/>
    <p:sldId id="301" r:id="rId41"/>
    <p:sldId id="302" r:id="rId42"/>
    <p:sldId id="306" r:id="rId43"/>
    <p:sldId id="334" r:id="rId44"/>
    <p:sldId id="292" r:id="rId45"/>
    <p:sldId id="309" r:id="rId46"/>
    <p:sldId id="293" r:id="rId47"/>
    <p:sldId id="310" r:id="rId48"/>
    <p:sldId id="311" r:id="rId49"/>
    <p:sldId id="312" r:id="rId50"/>
    <p:sldId id="294" r:id="rId51"/>
    <p:sldId id="314" r:id="rId52"/>
    <p:sldId id="324" r:id="rId53"/>
    <p:sldId id="325" r:id="rId54"/>
    <p:sldId id="326" r:id="rId55"/>
    <p:sldId id="328" r:id="rId56"/>
    <p:sldId id="329" r:id="rId57"/>
    <p:sldId id="332" r:id="rId58"/>
    <p:sldId id="330" r:id="rId59"/>
    <p:sldId id="315" r:id="rId6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687" autoAdjust="0"/>
  </p:normalViewPr>
  <p:slideViewPr>
    <p:cSldViewPr>
      <p:cViewPr>
        <p:scale>
          <a:sx n="75" d="100"/>
          <a:sy n="75" d="100"/>
        </p:scale>
        <p:origin x="1230"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982AA-6916-46C9-84C1-5FB8F6B84A63}" type="datetimeFigureOut">
              <a:rPr lang="es-EC" smtClean="0"/>
              <a:t>15/03/2016</a:t>
            </a:fld>
            <a:endParaRPr lang="es-EC"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7BF02-BB90-4E64-B0FE-A78127822740}" type="slidenum">
              <a:rPr lang="es-EC" smtClean="0"/>
              <a:t>‹Nº›</a:t>
            </a:fld>
            <a:endParaRPr lang="es-EC" dirty="0"/>
          </a:p>
        </p:txBody>
      </p:sp>
    </p:spTree>
    <p:extLst>
      <p:ext uri="{BB962C8B-B14F-4D97-AF65-F5344CB8AC3E}">
        <p14:creationId xmlns:p14="http://schemas.microsoft.com/office/powerpoint/2010/main" val="3626060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7A67F1D1-5E18-47BD-93B4-D213C7CDA28C}" type="slidenum">
              <a:rPr lang="es-EC" smtClean="0"/>
              <a:t>‹Nº›</a:t>
            </a:fld>
            <a:endParaRPr lang="es-EC" dirty="0"/>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7A67F1D1-5E18-47BD-93B4-D213C7CDA28C}" type="slidenum">
              <a:rPr lang="es-EC" smtClean="0"/>
              <a:t>‹Nº›</a:t>
            </a:fld>
            <a:endParaRPr lang="es-EC" dirty="0"/>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8" name="Footer Placeholder 7"/>
          <p:cNvSpPr>
            <a:spLocks noGrp="1"/>
          </p:cNvSpPr>
          <p:nvPr>
            <p:ph type="ftr" sz="quarter" idx="11"/>
          </p:nvPr>
        </p:nvSpPr>
        <p:spPr/>
        <p:txBody>
          <a:bodyPr/>
          <a:lstStyle/>
          <a:p>
            <a:endParaRPr lang="es-EC" dirty="0"/>
          </a:p>
        </p:txBody>
      </p:sp>
      <p:sp>
        <p:nvSpPr>
          <p:cNvPr id="9" name="Slide Number Placeholder 8"/>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4" name="Footer Placeholder 3"/>
          <p:cNvSpPr>
            <a:spLocks noGrp="1"/>
          </p:cNvSpPr>
          <p:nvPr>
            <p:ph type="ftr" sz="quarter" idx="11"/>
          </p:nvPr>
        </p:nvSpPr>
        <p:spPr/>
        <p:txBody>
          <a:bodyPr/>
          <a:lstStyle/>
          <a:p>
            <a:endParaRPr lang="es-EC" dirty="0"/>
          </a:p>
        </p:txBody>
      </p:sp>
      <p:sp>
        <p:nvSpPr>
          <p:cNvPr id="5" name="Slide Number Placeholder 4"/>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3" name="Footer Placeholder 2"/>
          <p:cNvSpPr>
            <a:spLocks noGrp="1"/>
          </p:cNvSpPr>
          <p:nvPr>
            <p:ph type="ftr" sz="quarter" idx="11"/>
          </p:nvPr>
        </p:nvSpPr>
        <p:spPr/>
        <p:txBody>
          <a:bodyPr/>
          <a:lstStyle/>
          <a:p>
            <a:endParaRPr lang="es-EC" dirty="0"/>
          </a:p>
        </p:txBody>
      </p:sp>
      <p:sp>
        <p:nvSpPr>
          <p:cNvPr id="4" name="Slide Number Placeholder 3"/>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7A67F1D1-5E18-47BD-93B4-D213C7CDA28C}" type="slidenum">
              <a:rPr lang="es-EC" smtClean="0"/>
              <a:t>‹Nº›</a:t>
            </a:fld>
            <a:endParaRPr lang="es-EC"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7A67F1D1-5E18-47BD-93B4-D213C7CDA28C}" type="slidenum">
              <a:rPr lang="es-EC" smtClean="0"/>
              <a:t>‹Nº›</a:t>
            </a:fld>
            <a:endParaRPr lang="es-EC"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7A67F1D1-5E18-47BD-93B4-D213C7CDA28C}" type="slidenum">
              <a:rPr lang="es-EC" smtClean="0"/>
              <a:t>‹Nº›</a:t>
            </a:fld>
            <a:endParaRPr lang="es-EC"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E7E6B2EF-4C9A-4639-B786-39148B96CFE6}" type="datetimeFigureOut">
              <a:rPr lang="es-EC" smtClean="0"/>
              <a:t>15/03/2016</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7A67F1D1-5E18-47BD-93B4-D213C7CDA28C}" type="slidenum">
              <a:rPr lang="es-EC" smtClean="0"/>
              <a:t>‹Nº›</a:t>
            </a:fld>
            <a:endParaRPr lang="es-EC"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7E6B2EF-4C9A-4639-B786-39148B96CFE6}" type="datetimeFigureOut">
              <a:rPr lang="es-EC" smtClean="0"/>
              <a:t>15/03/2016</a:t>
            </a:fld>
            <a:endParaRPr lang="es-EC"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C"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A67F1D1-5E18-47BD-93B4-D213C7CDA28C}" type="slidenum">
              <a:rPr lang="es-EC" smtClean="0"/>
              <a:t>‹Nº›</a:t>
            </a:fld>
            <a:endParaRPr lang="es-EC"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531440"/>
            <a:ext cx="8208912" cy="2232248"/>
          </a:xfrm>
        </p:spPr>
        <p:txBody>
          <a:bodyPr>
            <a:noAutofit/>
          </a:bodyPr>
          <a:lstStyle/>
          <a:p>
            <a:r>
              <a:rPr lang="es-EC" dirty="0">
                <a:solidFill>
                  <a:prstClr val="black"/>
                </a:solidFill>
                <a:latin typeface="Algerian" pitchFamily="82" charset="0"/>
              </a:rPr>
              <a:t>GOBIERNO</a:t>
            </a:r>
            <a:r>
              <a:rPr lang="es-EC" dirty="0">
                <a:solidFill>
                  <a:prstClr val="white"/>
                </a:solidFill>
                <a:latin typeface="Algerian" pitchFamily="82" charset="0"/>
              </a:rPr>
              <a:t> </a:t>
            </a:r>
            <a:r>
              <a:rPr lang="es-EC" dirty="0" smtClean="0">
                <a:solidFill>
                  <a:prstClr val="black"/>
                </a:solidFill>
                <a:latin typeface="Algerian" pitchFamily="82" charset="0"/>
              </a:rPr>
              <a:t>PARROQUIAL DE LUDO</a:t>
            </a:r>
            <a:endParaRPr lang="es-EC" sz="3200" b="1" dirty="0">
              <a:solidFill>
                <a:schemeClr val="tx1"/>
              </a:solidFill>
              <a:latin typeface="Algerian" pitchFamily="82" charset="0"/>
              <a:cs typeface="Calibri" pitchFamily="34" charset="0"/>
            </a:endParaRPr>
          </a:p>
        </p:txBody>
      </p:sp>
      <p:sp>
        <p:nvSpPr>
          <p:cNvPr id="3" name="2 Subtítulo"/>
          <p:cNvSpPr>
            <a:spLocks noGrp="1"/>
          </p:cNvSpPr>
          <p:nvPr>
            <p:ph type="subTitle" idx="1"/>
          </p:nvPr>
        </p:nvSpPr>
        <p:spPr>
          <a:xfrm>
            <a:off x="6588224" y="1907332"/>
            <a:ext cx="2304256" cy="4149080"/>
          </a:xfrm>
        </p:spPr>
        <p:txBody>
          <a:bodyPr>
            <a:normAutofit/>
          </a:bodyPr>
          <a:lstStyle/>
          <a:p>
            <a:r>
              <a:rPr lang="es-EC" sz="3200" b="1" i="1" dirty="0" smtClean="0">
                <a:solidFill>
                  <a:schemeClr val="tx2"/>
                </a:solidFill>
                <a:latin typeface="Cambria" pitchFamily="18" charset="0"/>
                <a:cs typeface="Calibri" pitchFamily="34" charset="0"/>
              </a:rPr>
              <a:t>INFORME DE LABORES CORRESPONDIENTE AL AÑO 2015</a:t>
            </a:r>
            <a:endParaRPr lang="es-EC" sz="3200" b="1" i="1" dirty="0">
              <a:solidFill>
                <a:schemeClr val="tx2"/>
              </a:solidFill>
              <a:latin typeface="Cambria" pitchFamily="18" charset="0"/>
              <a:cs typeface="Calibri" pitchFamily="34" charset="0"/>
            </a:endParaRPr>
          </a:p>
        </p:txBody>
      </p:sp>
      <p:pic>
        <p:nvPicPr>
          <p:cNvPr id="11" name="10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916832"/>
            <a:ext cx="6311059" cy="4181077"/>
          </a:xfrm>
          <a:prstGeom prst="rect">
            <a:avLst/>
          </a:prstGeom>
          <a:ln>
            <a:noFill/>
          </a:ln>
          <a:effectLst>
            <a:softEdge rad="112500"/>
          </a:effectLst>
        </p:spPr>
      </p:pic>
    </p:spTree>
    <p:extLst>
      <p:ext uri="{BB962C8B-B14F-4D97-AF65-F5344CB8AC3E}">
        <p14:creationId xmlns:p14="http://schemas.microsoft.com/office/powerpoint/2010/main" val="17984433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16632"/>
            <a:ext cx="7772400" cy="1584176"/>
          </a:xfrm>
        </p:spPr>
        <p:txBody>
          <a:bodyPr>
            <a:normAutofit/>
          </a:bodyPr>
          <a:lstStyle/>
          <a:p>
            <a:r>
              <a:rPr lang="es-EC" sz="4000" dirty="0" smtClean="0"/>
              <a:t> </a:t>
            </a:r>
            <a:r>
              <a:rPr lang="es-EC" dirty="0" smtClean="0">
                <a:solidFill>
                  <a:schemeClr val="tx1"/>
                </a:solidFill>
                <a:latin typeface="Algerian" pitchFamily="82" charset="0"/>
              </a:rPr>
              <a:t>GOBIERNO</a:t>
            </a:r>
            <a:r>
              <a:rPr lang="es-EC" dirty="0" smtClean="0">
                <a:solidFill>
                  <a:schemeClr val="bg1"/>
                </a:solidFill>
                <a:latin typeface="Algerian" pitchFamily="82" charset="0"/>
              </a:rPr>
              <a:t> </a:t>
            </a:r>
            <a:r>
              <a:rPr lang="es-EC" dirty="0">
                <a:solidFill>
                  <a:schemeClr val="tx1"/>
                </a:solidFill>
                <a:latin typeface="Algerian" pitchFamily="82" charset="0"/>
              </a:rPr>
              <a:t>PARROQUIAL DE </a:t>
            </a:r>
            <a:r>
              <a:rPr lang="es-EC" dirty="0" smtClean="0">
                <a:solidFill>
                  <a:schemeClr val="tx1"/>
                </a:solidFill>
                <a:latin typeface="Algerian" pitchFamily="82" charset="0"/>
              </a:rPr>
              <a:t>LUDO</a:t>
            </a:r>
            <a:endParaRPr lang="es-EC" dirty="0">
              <a:solidFill>
                <a:schemeClr val="tx1"/>
              </a:solidFill>
            </a:endParaRPr>
          </a:p>
        </p:txBody>
      </p:sp>
      <p:sp>
        <p:nvSpPr>
          <p:cNvPr id="3" name="2 Subtítulo"/>
          <p:cNvSpPr>
            <a:spLocks noGrp="1"/>
          </p:cNvSpPr>
          <p:nvPr>
            <p:ph type="subTitle" idx="1"/>
          </p:nvPr>
        </p:nvSpPr>
        <p:spPr>
          <a:xfrm>
            <a:off x="395536" y="1988840"/>
            <a:ext cx="8424936" cy="4104456"/>
          </a:xfrm>
        </p:spPr>
        <p:txBody>
          <a:bodyPr>
            <a:normAutofit/>
          </a:bodyPr>
          <a:lstStyle/>
          <a:p>
            <a:pPr algn="just"/>
            <a:r>
              <a:rPr lang="es-EC" sz="2400" dirty="0" smtClean="0">
                <a:latin typeface="Calibri" pitchFamily="34" charset="0"/>
                <a:cs typeface="Calibri" pitchFamily="34" charset="0"/>
              </a:rPr>
              <a:t>     </a:t>
            </a:r>
            <a:r>
              <a:rPr lang="es-EC" sz="3200" b="1" dirty="0" smtClean="0">
                <a:solidFill>
                  <a:schemeClr val="tx2"/>
                </a:solidFill>
                <a:latin typeface="Cambria" pitchFamily="18" charset="0"/>
                <a:cs typeface="Calibri" pitchFamily="34" charset="0"/>
              </a:rPr>
              <a:t>PRESUPUESTO GENERAL PARA EL AÑO </a:t>
            </a:r>
          </a:p>
          <a:p>
            <a:pPr algn="just"/>
            <a:r>
              <a:rPr lang="es-EC" sz="3200" b="1" dirty="0">
                <a:solidFill>
                  <a:schemeClr val="tx2"/>
                </a:solidFill>
                <a:latin typeface="Cambria" pitchFamily="18" charset="0"/>
                <a:cs typeface="Calibri" pitchFamily="34" charset="0"/>
              </a:rPr>
              <a:t> </a:t>
            </a:r>
            <a:r>
              <a:rPr lang="es-EC" sz="3200" b="1" dirty="0" smtClean="0">
                <a:solidFill>
                  <a:schemeClr val="tx2"/>
                </a:solidFill>
                <a:latin typeface="Cambria" pitchFamily="18" charset="0"/>
                <a:cs typeface="Calibri" pitchFamily="34" charset="0"/>
              </a:rPr>
              <a:t>                                   2015                         </a:t>
            </a:r>
          </a:p>
          <a:p>
            <a:pPr algn="just"/>
            <a:r>
              <a:rPr lang="es-EC" sz="3200" b="1" dirty="0" smtClean="0">
                <a:solidFill>
                  <a:srgbClr val="C00000"/>
                </a:solidFill>
                <a:latin typeface="Cambria" pitchFamily="18" charset="0"/>
                <a:cs typeface="Calibri" pitchFamily="34" charset="0"/>
              </a:rPr>
              <a:t>                               407.982.96</a:t>
            </a:r>
          </a:p>
          <a:p>
            <a:pPr algn="just"/>
            <a:r>
              <a:rPr lang="es-EC" sz="2400" b="1" dirty="0" smtClean="0">
                <a:solidFill>
                  <a:schemeClr val="tx1"/>
                </a:solidFill>
                <a:latin typeface="Cambria" pitchFamily="18" charset="0"/>
                <a:cs typeface="Calibri" pitchFamily="34" charset="0"/>
              </a:rPr>
              <a:t>                         FUENTES</a:t>
            </a:r>
            <a:r>
              <a:rPr lang="es-EC" sz="2400" b="1" dirty="0" smtClean="0">
                <a:latin typeface="Cambria" pitchFamily="18" charset="0"/>
                <a:cs typeface="Calibri" pitchFamily="34" charset="0"/>
              </a:rPr>
              <a:t> </a:t>
            </a:r>
            <a:r>
              <a:rPr lang="es-EC" sz="2400" b="1" dirty="0" smtClean="0">
                <a:solidFill>
                  <a:schemeClr val="tx1"/>
                </a:solidFill>
                <a:latin typeface="Cambria" pitchFamily="18" charset="0"/>
                <a:cs typeface="Calibri" pitchFamily="34" charset="0"/>
              </a:rPr>
              <a:t>DE</a:t>
            </a:r>
            <a:r>
              <a:rPr lang="es-EC" sz="2400" b="1" dirty="0" smtClean="0">
                <a:latin typeface="Cambria" pitchFamily="18" charset="0"/>
                <a:cs typeface="Calibri" pitchFamily="34" charset="0"/>
              </a:rPr>
              <a:t> </a:t>
            </a:r>
            <a:r>
              <a:rPr lang="es-EC" sz="2400" b="1" dirty="0" smtClean="0">
                <a:solidFill>
                  <a:schemeClr val="tx1"/>
                </a:solidFill>
                <a:latin typeface="Cambria" pitchFamily="18" charset="0"/>
                <a:cs typeface="Calibri" pitchFamily="34" charset="0"/>
              </a:rPr>
              <a:t>FINACIAMINERO</a:t>
            </a:r>
          </a:p>
          <a:p>
            <a:pPr algn="just"/>
            <a:r>
              <a:rPr lang="es-EC" sz="2400" dirty="0" smtClean="0">
                <a:latin typeface="Cambria" pitchFamily="18" charset="0"/>
                <a:cs typeface="Calibri" pitchFamily="34" charset="0"/>
              </a:rPr>
              <a:t>                         </a:t>
            </a:r>
            <a:r>
              <a:rPr lang="es-EC" sz="2400" dirty="0" smtClean="0">
                <a:solidFill>
                  <a:schemeClr val="tx2"/>
                </a:solidFill>
                <a:latin typeface="Cambria" pitchFamily="18" charset="0"/>
                <a:cs typeface="Calibri" pitchFamily="34" charset="0"/>
              </a:rPr>
              <a:t>Ministerio de  Finanzas</a:t>
            </a:r>
          </a:p>
          <a:p>
            <a:pPr algn="just"/>
            <a:r>
              <a:rPr lang="es-EC" sz="2400" dirty="0">
                <a:solidFill>
                  <a:schemeClr val="tx2"/>
                </a:solidFill>
                <a:latin typeface="Cambria" pitchFamily="18" charset="0"/>
                <a:cs typeface="Calibri" pitchFamily="34" charset="0"/>
              </a:rPr>
              <a:t> </a:t>
            </a:r>
            <a:r>
              <a:rPr lang="es-EC" sz="2400" dirty="0" smtClean="0">
                <a:solidFill>
                  <a:schemeClr val="tx2"/>
                </a:solidFill>
                <a:latin typeface="Cambria" pitchFamily="18" charset="0"/>
                <a:cs typeface="Calibri" pitchFamily="34" charset="0"/>
              </a:rPr>
              <a:t>                        Ministerio del Ambiente</a:t>
            </a:r>
          </a:p>
          <a:p>
            <a:pPr algn="just"/>
            <a:r>
              <a:rPr lang="es-EC" sz="2400" dirty="0" smtClean="0">
                <a:solidFill>
                  <a:schemeClr val="tx2"/>
                </a:solidFill>
                <a:latin typeface="Cambria" pitchFamily="18" charset="0"/>
                <a:cs typeface="Calibri" pitchFamily="34" charset="0"/>
              </a:rPr>
              <a:t>                         Gobierno Provincial</a:t>
            </a:r>
          </a:p>
          <a:p>
            <a:pPr algn="just"/>
            <a:r>
              <a:rPr lang="es-EC" sz="2400" dirty="0" smtClean="0">
                <a:solidFill>
                  <a:schemeClr val="tx1"/>
                </a:solidFill>
                <a:latin typeface="Bodoni MT" pitchFamily="18" charset="0"/>
                <a:cs typeface="Calibri" pitchFamily="34" charset="0"/>
              </a:rPr>
              <a:t>                         </a:t>
            </a:r>
          </a:p>
        </p:txBody>
      </p:sp>
    </p:spTree>
    <p:extLst>
      <p:ext uri="{BB962C8B-B14F-4D97-AF65-F5344CB8AC3E}">
        <p14:creationId xmlns:p14="http://schemas.microsoft.com/office/powerpoint/2010/main" val="44598212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844824"/>
            <a:ext cx="8568951" cy="4281339"/>
          </a:xfrm>
        </p:spPr>
        <p:txBody>
          <a:bodyPr/>
          <a:lstStyle/>
          <a:p>
            <a:pPr marL="0" indent="0">
              <a:buNone/>
            </a:pPr>
            <a:r>
              <a:rPr lang="es-EC" b="1" dirty="0" smtClean="0">
                <a:latin typeface="Cambria" pitchFamily="18" charset="0"/>
              </a:rPr>
              <a:t>PRESUPUESTO INICIAL: </a:t>
            </a:r>
            <a:r>
              <a:rPr lang="es-EC" b="1" dirty="0" smtClean="0">
                <a:solidFill>
                  <a:srgbClr val="C00000"/>
                </a:solidFill>
                <a:latin typeface="Cambria" pitchFamily="18" charset="0"/>
              </a:rPr>
              <a:t>AÑO 2015 - 407.982.96 DOLARES</a:t>
            </a:r>
          </a:p>
          <a:p>
            <a:pPr marL="0" indent="0">
              <a:buNone/>
            </a:pPr>
            <a:endParaRPr lang="es-EC" sz="2000" b="1" dirty="0" smtClean="0">
              <a:solidFill>
                <a:schemeClr val="tx1"/>
              </a:solidFill>
              <a:latin typeface="Cambria" pitchFamily="18" charset="0"/>
            </a:endParaRPr>
          </a:p>
          <a:p>
            <a:pPr marL="0" indent="0">
              <a:buNone/>
            </a:pPr>
            <a:r>
              <a:rPr lang="es-EC" sz="2000" b="1" dirty="0" smtClean="0">
                <a:solidFill>
                  <a:schemeClr val="tx1"/>
                </a:solidFill>
                <a:latin typeface="Cambria" pitchFamily="18" charset="0"/>
              </a:rPr>
              <a:t>IVA PORT COBRAR 2014: </a:t>
            </a:r>
            <a:r>
              <a:rPr lang="es-EC" sz="2000" dirty="0" smtClean="0">
                <a:solidFill>
                  <a:schemeClr val="tx1"/>
                </a:solidFill>
                <a:latin typeface="Cambria" pitchFamily="18" charset="0"/>
              </a:rPr>
              <a:t>…………………………………..................        1.055.05</a:t>
            </a:r>
          </a:p>
          <a:p>
            <a:pPr marL="0" indent="0">
              <a:buNone/>
            </a:pPr>
            <a:r>
              <a:rPr lang="es-EC" sz="2000" b="1" dirty="0" smtClean="0">
                <a:solidFill>
                  <a:schemeClr val="tx1"/>
                </a:solidFill>
                <a:latin typeface="Cambria" pitchFamily="18" charset="0"/>
              </a:rPr>
              <a:t>TASA SOLIDARIA 2014: </a:t>
            </a:r>
            <a:r>
              <a:rPr lang="es-EC" sz="2000" dirty="0" smtClean="0">
                <a:solidFill>
                  <a:schemeClr val="tx1"/>
                </a:solidFill>
                <a:latin typeface="Cambria" pitchFamily="18" charset="0"/>
              </a:rPr>
              <a:t>(POR PAGAR)………………… ................     64.758.31</a:t>
            </a:r>
          </a:p>
          <a:p>
            <a:pPr marL="0" indent="0">
              <a:buNone/>
            </a:pPr>
            <a:r>
              <a:rPr lang="es-EC" sz="2000" b="1" dirty="0" smtClean="0">
                <a:solidFill>
                  <a:schemeClr val="tx1"/>
                </a:solidFill>
                <a:latin typeface="Cambria" pitchFamily="18" charset="0"/>
              </a:rPr>
              <a:t>TASA SOLIDARIAS 2015: </a:t>
            </a:r>
            <a:r>
              <a:rPr lang="es-EC" sz="2000" dirty="0" smtClean="0">
                <a:solidFill>
                  <a:schemeClr val="tx1"/>
                </a:solidFill>
                <a:latin typeface="Cambria" pitchFamily="18" charset="0"/>
              </a:rPr>
              <a:t>…………………………………… ………..        62.142.22</a:t>
            </a:r>
          </a:p>
          <a:p>
            <a:pPr marL="0" indent="0">
              <a:buNone/>
            </a:pPr>
            <a:r>
              <a:rPr lang="es-EC" sz="2000" b="1" dirty="0" smtClean="0">
                <a:solidFill>
                  <a:schemeClr val="tx1"/>
                </a:solidFill>
                <a:latin typeface="Cambria" pitchFamily="18" charset="0"/>
              </a:rPr>
              <a:t>RESTAURACION FORESTAL: </a:t>
            </a:r>
            <a:r>
              <a:rPr lang="es-EC" sz="2000" dirty="0" smtClean="0">
                <a:solidFill>
                  <a:schemeClr val="tx1"/>
                </a:solidFill>
                <a:latin typeface="Cambria" pitchFamily="18" charset="0"/>
              </a:rPr>
              <a:t>(MAE):2014 ………….. ………….     </a:t>
            </a:r>
            <a:r>
              <a:rPr lang="es-EC" sz="2000" b="1" dirty="0" smtClean="0">
                <a:solidFill>
                  <a:schemeClr val="tx1"/>
                </a:solidFill>
                <a:latin typeface="Cambria" pitchFamily="18" charset="0"/>
              </a:rPr>
              <a:t>  </a:t>
            </a:r>
            <a:r>
              <a:rPr lang="es-EC" sz="2000" dirty="0" smtClean="0">
                <a:solidFill>
                  <a:schemeClr val="tx1"/>
                </a:solidFill>
                <a:latin typeface="Cambria" pitchFamily="18" charset="0"/>
              </a:rPr>
              <a:t>32.390.50</a:t>
            </a:r>
          </a:p>
          <a:p>
            <a:pPr marL="0" indent="0">
              <a:buNone/>
            </a:pPr>
            <a:r>
              <a:rPr lang="es-EC" sz="2000" b="1" dirty="0" smtClean="0">
                <a:solidFill>
                  <a:schemeClr val="tx1"/>
                </a:solidFill>
                <a:latin typeface="Cambria" pitchFamily="18" charset="0"/>
              </a:rPr>
              <a:t>RESTAURACION FORESTAL: </a:t>
            </a:r>
            <a:r>
              <a:rPr lang="es-EC" sz="2000" dirty="0" smtClean="0">
                <a:solidFill>
                  <a:schemeClr val="tx1"/>
                </a:solidFill>
                <a:latin typeface="Cambria" pitchFamily="18" charset="0"/>
              </a:rPr>
              <a:t>(MAE) 2015 ………….....................     40.038.95</a:t>
            </a:r>
          </a:p>
          <a:p>
            <a:pPr marL="0" indent="0">
              <a:buNone/>
            </a:pPr>
            <a:r>
              <a:rPr lang="es-EC" sz="2000" b="1" dirty="0" smtClean="0">
                <a:solidFill>
                  <a:schemeClr val="tx1"/>
                </a:solidFill>
                <a:latin typeface="Cambria" pitchFamily="18" charset="0"/>
              </a:rPr>
              <a:t>MINISTERIO DE FINANZAS: </a:t>
            </a:r>
            <a:r>
              <a:rPr lang="es-EC" sz="2000" dirty="0" smtClean="0">
                <a:solidFill>
                  <a:schemeClr val="tx1"/>
                </a:solidFill>
                <a:latin typeface="Cambria" pitchFamily="18" charset="0"/>
              </a:rPr>
              <a:t>(PRESUPUESTO-1015) …….....    207.597.48</a:t>
            </a:r>
          </a:p>
          <a:p>
            <a:pPr marL="0" indent="0">
              <a:buNone/>
            </a:pPr>
            <a:endParaRPr lang="es-EC" b="1"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schemeClr val="tx1"/>
                </a:solidFill>
                <a:latin typeface="Algerian" pitchFamily="82" charset="0"/>
              </a:rPr>
              <a:t>GOBIERNO PARROQUIAL DE LUDO</a:t>
            </a:r>
            <a:endParaRPr lang="es-EC" dirty="0"/>
          </a:p>
        </p:txBody>
      </p:sp>
    </p:spTree>
    <p:extLst>
      <p:ext uri="{BB962C8B-B14F-4D97-AF65-F5344CB8AC3E}">
        <p14:creationId xmlns:p14="http://schemas.microsoft.com/office/powerpoint/2010/main" val="26061622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700808"/>
            <a:ext cx="8640960" cy="4824536"/>
          </a:xfrm>
        </p:spPr>
        <p:txBody>
          <a:bodyPr>
            <a:normAutofit fontScale="85000" lnSpcReduction="10000"/>
          </a:bodyPr>
          <a:lstStyle/>
          <a:p>
            <a:pPr marL="0" indent="0">
              <a:buNone/>
            </a:pPr>
            <a:r>
              <a:rPr lang="es-EC" sz="2000" dirty="0" smtClean="0">
                <a:latin typeface="Cambria" pitchFamily="18" charset="0"/>
              </a:rPr>
              <a:t>                                  </a:t>
            </a:r>
            <a:r>
              <a:rPr lang="es-EC" sz="3600" dirty="0" smtClean="0">
                <a:latin typeface="Cambria" pitchFamily="18" charset="0"/>
                <a:cs typeface="Calibri" pitchFamily="34" charset="0"/>
              </a:rPr>
              <a:t> </a:t>
            </a:r>
            <a:r>
              <a:rPr lang="es-EC" sz="3600" b="1" dirty="0" smtClean="0">
                <a:solidFill>
                  <a:schemeClr val="accent6">
                    <a:lumMod val="50000"/>
                  </a:schemeClr>
                </a:solidFill>
                <a:latin typeface="Cambria" pitchFamily="18" charset="0"/>
                <a:cs typeface="Calibri" pitchFamily="34" charset="0"/>
              </a:rPr>
              <a:t>GASTOS ADMINISTRATIVOS:</a:t>
            </a:r>
          </a:p>
          <a:p>
            <a:pPr marL="0" indent="0">
              <a:buNone/>
            </a:pPr>
            <a:r>
              <a:rPr lang="es-EC" sz="3600" b="1" dirty="0" smtClean="0">
                <a:solidFill>
                  <a:srgbClr val="C00000"/>
                </a:solidFill>
                <a:latin typeface="Cambria" pitchFamily="18" charset="0"/>
                <a:cs typeface="Calibri" pitchFamily="34" charset="0"/>
              </a:rPr>
              <a:t>                                   62.369.24</a:t>
            </a:r>
          </a:p>
          <a:p>
            <a:pPr marL="0" indent="0">
              <a:buNone/>
            </a:pPr>
            <a:endParaRPr lang="es-EC" sz="2000" dirty="0" smtClean="0">
              <a:latin typeface="Cambria" pitchFamily="18" charset="0"/>
              <a:cs typeface="Calibri" pitchFamily="34" charset="0"/>
            </a:endParaRPr>
          </a:p>
          <a:p>
            <a:pPr>
              <a:buFont typeface="Wingdings" pitchFamily="2" charset="2"/>
              <a:buChar char="Ø"/>
            </a:pPr>
            <a:r>
              <a:rPr lang="es-EC" sz="2600" b="1" dirty="0" smtClean="0">
                <a:latin typeface="Cambria" pitchFamily="18" charset="0"/>
                <a:cs typeface="Calibri" pitchFamily="34" charset="0"/>
              </a:rPr>
              <a:t>S</a:t>
            </a:r>
            <a:r>
              <a:rPr lang="es-EC" sz="2600" b="1" dirty="0" smtClean="0">
                <a:solidFill>
                  <a:schemeClr val="tx1"/>
                </a:solidFill>
                <a:latin typeface="Cambria" pitchFamily="18" charset="0"/>
                <a:cs typeface="Calibri" pitchFamily="34" charset="0"/>
              </a:rPr>
              <a:t>UELDOS: </a:t>
            </a:r>
            <a:r>
              <a:rPr lang="es-EC" sz="2600" dirty="0" smtClean="0">
                <a:solidFill>
                  <a:schemeClr val="tx1"/>
                </a:solidFill>
                <a:latin typeface="Cambria" pitchFamily="18" charset="0"/>
                <a:cs typeface="Calibri" pitchFamily="34" charset="0"/>
              </a:rPr>
              <a:t>VOCALES, TESORERA SECRETARIA.</a:t>
            </a:r>
          </a:p>
          <a:p>
            <a:pPr>
              <a:buFont typeface="Wingdings" pitchFamily="2" charset="2"/>
              <a:buChar char="Ø"/>
            </a:pPr>
            <a:r>
              <a:rPr lang="es-EC" sz="2600" b="1" dirty="0" smtClean="0">
                <a:solidFill>
                  <a:schemeClr val="tx1"/>
                </a:solidFill>
                <a:latin typeface="Cambria" pitchFamily="18" charset="0"/>
                <a:cs typeface="Calibri" pitchFamily="34" charset="0"/>
              </a:rPr>
              <a:t>SEGUROS: </a:t>
            </a:r>
            <a:r>
              <a:rPr lang="es-EC" sz="2600" dirty="0" smtClean="0">
                <a:solidFill>
                  <a:schemeClr val="tx1"/>
                </a:solidFill>
                <a:latin typeface="Cambria" pitchFamily="18" charset="0"/>
                <a:cs typeface="Calibri" pitchFamily="34" charset="0"/>
              </a:rPr>
              <a:t>BIENES DEL GOBIERNO PARROQUIAL.</a:t>
            </a:r>
          </a:p>
          <a:p>
            <a:pPr>
              <a:buFont typeface="Wingdings" pitchFamily="2" charset="2"/>
              <a:buChar char="Ø"/>
            </a:pPr>
            <a:r>
              <a:rPr lang="es-EC" sz="2600" b="1" dirty="0" smtClean="0">
                <a:solidFill>
                  <a:schemeClr val="tx1"/>
                </a:solidFill>
                <a:latin typeface="Cambria" pitchFamily="18" charset="0"/>
                <a:cs typeface="Calibri" pitchFamily="34" charset="0"/>
              </a:rPr>
              <a:t>PAGOS ENTIDADES DEL SECTOR PUBLICO: </a:t>
            </a:r>
            <a:r>
              <a:rPr lang="es-EC" sz="2600" dirty="0" smtClean="0">
                <a:solidFill>
                  <a:schemeClr val="tx1"/>
                </a:solidFill>
                <a:latin typeface="Cambria" pitchFamily="18" charset="0"/>
                <a:cs typeface="Calibri" pitchFamily="34" charset="0"/>
              </a:rPr>
              <a:t>CONAGOPARE, AGO.</a:t>
            </a:r>
          </a:p>
          <a:p>
            <a:pPr>
              <a:buFont typeface="Wingdings" pitchFamily="2" charset="2"/>
              <a:buChar char="Ø"/>
            </a:pPr>
            <a:r>
              <a:rPr lang="es-EC" sz="2600" b="1" dirty="0" smtClean="0">
                <a:solidFill>
                  <a:schemeClr val="tx1"/>
                </a:solidFill>
                <a:latin typeface="Cambria" pitchFamily="18" charset="0"/>
                <a:cs typeface="Calibri" pitchFamily="34" charset="0"/>
              </a:rPr>
              <a:t>ACTUALIZACIONES DEL SISTEMA CONTABLE.</a:t>
            </a:r>
          </a:p>
          <a:p>
            <a:pPr>
              <a:buFont typeface="Wingdings" pitchFamily="2" charset="2"/>
              <a:buChar char="Ø"/>
            </a:pPr>
            <a:r>
              <a:rPr lang="es-EC" sz="2600" b="1" dirty="0" smtClean="0">
                <a:solidFill>
                  <a:schemeClr val="tx1"/>
                </a:solidFill>
                <a:latin typeface="Cambria" pitchFamily="18" charset="0"/>
                <a:cs typeface="Calibri" pitchFamily="34" charset="0"/>
              </a:rPr>
              <a:t>PAGINA WUF.</a:t>
            </a:r>
          </a:p>
          <a:p>
            <a:pPr>
              <a:buFont typeface="Wingdings" pitchFamily="2" charset="2"/>
              <a:buChar char="Ø"/>
            </a:pPr>
            <a:r>
              <a:rPr lang="es-EC" sz="2600" b="1" dirty="0" smtClean="0">
                <a:solidFill>
                  <a:schemeClr val="tx1"/>
                </a:solidFill>
                <a:latin typeface="Cambria" pitchFamily="18" charset="0"/>
                <a:cs typeface="Calibri" pitchFamily="34" charset="0"/>
              </a:rPr>
              <a:t>SERVICIOS BASICOS: LUZ, TELEFONO.</a:t>
            </a:r>
          </a:p>
          <a:p>
            <a:pPr>
              <a:buFont typeface="Wingdings" pitchFamily="2" charset="2"/>
              <a:buChar char="Ø"/>
            </a:pPr>
            <a:r>
              <a:rPr lang="es-EC" sz="2600" b="1" dirty="0" smtClean="0">
                <a:solidFill>
                  <a:schemeClr val="tx1"/>
                </a:solidFill>
                <a:latin typeface="Cambria" pitchFamily="18" charset="0"/>
                <a:cs typeface="Calibri" pitchFamily="34" charset="0"/>
              </a:rPr>
              <a:t>SERVICIOS TECNICOS DE COMPUTACION.</a:t>
            </a:r>
          </a:p>
          <a:p>
            <a:pPr>
              <a:buFont typeface="Wingdings" pitchFamily="2" charset="2"/>
              <a:buChar char="Ø"/>
            </a:pPr>
            <a:r>
              <a:rPr lang="es-EC" sz="2600" b="1" dirty="0" smtClean="0">
                <a:solidFill>
                  <a:schemeClr val="tx1"/>
                </a:solidFill>
                <a:latin typeface="Cambria" pitchFamily="18" charset="0"/>
                <a:cs typeface="Calibri" pitchFamily="34" charset="0"/>
              </a:rPr>
              <a:t>MATERIALES DE OFICINA.</a:t>
            </a:r>
          </a:p>
          <a:p>
            <a:pPr>
              <a:buFont typeface="Wingdings" pitchFamily="2" charset="2"/>
              <a:buChar char="Ø"/>
            </a:pPr>
            <a:r>
              <a:rPr lang="es-EC" sz="2600" b="1" dirty="0" smtClean="0">
                <a:solidFill>
                  <a:schemeClr val="tx1"/>
                </a:solidFill>
                <a:latin typeface="Cambria" pitchFamily="18" charset="0"/>
                <a:cs typeface="Calibri" pitchFamily="34" charset="0"/>
              </a:rPr>
              <a:t>VIATICOS.</a:t>
            </a:r>
          </a:p>
          <a:p>
            <a:pPr marL="0" indent="0">
              <a:buNone/>
            </a:pPr>
            <a:endParaRPr lang="es-EC" sz="2000" dirty="0" smtClean="0"/>
          </a:p>
          <a:p>
            <a:pPr marL="0" indent="0">
              <a:buNone/>
            </a:pPr>
            <a:endParaRPr lang="es-EC" sz="2000" dirty="0" smtClean="0"/>
          </a:p>
          <a:p>
            <a:pPr marL="0" indent="0">
              <a:buNone/>
            </a:pPr>
            <a:endParaRPr lang="es-EC" sz="2000" dirty="0"/>
          </a:p>
          <a:p>
            <a:endParaRPr lang="es-EC" sz="2000" dirty="0"/>
          </a:p>
        </p:txBody>
      </p:sp>
      <p:sp>
        <p:nvSpPr>
          <p:cNvPr id="2" name="1 Título"/>
          <p:cNvSpPr>
            <a:spLocks noGrp="1"/>
          </p:cNvSpPr>
          <p:nvPr>
            <p:ph type="title"/>
          </p:nvPr>
        </p:nvSpPr>
        <p:spPr/>
        <p:txBody>
          <a:bodyPr>
            <a:normAutofit/>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39532754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44824"/>
            <a:ext cx="8424936" cy="4281339"/>
          </a:xfrm>
        </p:spPr>
        <p:txBody>
          <a:bodyPr>
            <a:normAutofit/>
          </a:bodyPr>
          <a:lstStyle/>
          <a:p>
            <a:pPr marL="0" indent="0">
              <a:buNone/>
            </a:pPr>
            <a:r>
              <a:rPr lang="es-EC" sz="2000" dirty="0" smtClean="0">
                <a:latin typeface="Cambria" pitchFamily="18" charset="0"/>
                <a:cs typeface="Calibri" pitchFamily="34" charset="0"/>
              </a:rPr>
              <a:t>                              </a:t>
            </a:r>
            <a:r>
              <a:rPr lang="es-EC" sz="3200" b="1" dirty="0" smtClean="0">
                <a:solidFill>
                  <a:schemeClr val="accent6">
                    <a:lumMod val="50000"/>
                  </a:schemeClr>
                </a:solidFill>
                <a:latin typeface="Cambria" pitchFamily="18" charset="0"/>
                <a:cs typeface="Calibri" pitchFamily="34" charset="0"/>
              </a:rPr>
              <a:t>GASTOS DE INVERSION</a:t>
            </a:r>
          </a:p>
          <a:p>
            <a:pPr marL="0" indent="0">
              <a:buNone/>
            </a:pPr>
            <a:r>
              <a:rPr lang="es-EC" sz="3200" b="1" dirty="0" smtClean="0">
                <a:solidFill>
                  <a:srgbClr val="C00000"/>
                </a:solidFill>
                <a:latin typeface="Cambria" pitchFamily="18" charset="0"/>
                <a:cs typeface="Calibri" pitchFamily="34" charset="0"/>
              </a:rPr>
              <a:t>                              145.228.24</a:t>
            </a:r>
          </a:p>
          <a:p>
            <a:pPr marL="0" indent="0" algn="just">
              <a:buNone/>
            </a:pPr>
            <a:r>
              <a:rPr lang="es-EC" dirty="0" smtClean="0">
                <a:solidFill>
                  <a:schemeClr val="tx1"/>
                </a:solidFill>
                <a:latin typeface="Cambria" pitchFamily="18" charset="0"/>
                <a:cs typeface="Calibri" pitchFamily="34" charset="0"/>
              </a:rPr>
              <a:t>En base a las competencias establecidas en la Ley del COOTAD; y de acuerdo a los procesos de participación ciudadana. El gobierno parroquial de Ludo a ejecutado varias obras de carácter material he inmaterial dando fiel cumplimiento  al plan operativo anual (POA) del año 2015  y  que se describe a continuación:</a:t>
            </a:r>
            <a:endParaRPr lang="es-EC" dirty="0">
              <a:solidFill>
                <a:schemeClr val="tx1"/>
              </a:solidFill>
              <a:latin typeface="Cambria" pitchFamily="18" charset="0"/>
              <a:cs typeface="Calibri" pitchFamily="34" charset="0"/>
            </a:endParaRPr>
          </a:p>
        </p:txBody>
      </p:sp>
      <p:sp>
        <p:nvSpPr>
          <p:cNvPr id="2" name="1 Título"/>
          <p:cNvSpPr>
            <a:spLocks noGrp="1"/>
          </p:cNvSpPr>
          <p:nvPr>
            <p:ph type="title"/>
          </p:nvPr>
        </p:nvSpPr>
        <p:spPr/>
        <p:txBody>
          <a:bodyPr>
            <a:normAutofit/>
          </a:bodyPr>
          <a:lstStyle/>
          <a:p>
            <a:r>
              <a:rPr lang="es-EC" sz="3600" dirty="0" smtClean="0"/>
              <a:t> </a:t>
            </a:r>
            <a:r>
              <a:rPr lang="es-EC" sz="4000" dirty="0" smtClean="0">
                <a:solidFill>
                  <a:schemeClr val="tx1"/>
                </a:solidFill>
                <a:latin typeface="Algerian" pitchFamily="82" charset="0"/>
              </a:rPr>
              <a:t>GOBIERNO </a:t>
            </a:r>
            <a:r>
              <a:rPr lang="es-EC" sz="4000" dirty="0">
                <a:solidFill>
                  <a:schemeClr val="tx1"/>
                </a:solidFill>
                <a:latin typeface="Algerian" pitchFamily="82" charset="0"/>
              </a:rPr>
              <a:t>PARROQUIAL DE </a:t>
            </a:r>
            <a:r>
              <a:rPr lang="es-EC" sz="4000" dirty="0" smtClean="0">
                <a:solidFill>
                  <a:schemeClr val="tx1"/>
                </a:solidFill>
                <a:latin typeface="Algerian" pitchFamily="82" charset="0"/>
              </a:rPr>
              <a:t>LUDO</a:t>
            </a:r>
            <a:endParaRPr lang="es-EC" sz="3600" dirty="0">
              <a:solidFill>
                <a:schemeClr val="tx1"/>
              </a:solidFill>
            </a:endParaRPr>
          </a:p>
        </p:txBody>
      </p:sp>
    </p:spTree>
    <p:extLst>
      <p:ext uri="{BB962C8B-B14F-4D97-AF65-F5344CB8AC3E}">
        <p14:creationId xmlns:p14="http://schemas.microsoft.com/office/powerpoint/2010/main" val="27722012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772816"/>
            <a:ext cx="8136903" cy="4608512"/>
          </a:xfrm>
        </p:spPr>
        <p:txBody>
          <a:bodyPr>
            <a:noAutofit/>
          </a:bodyPr>
          <a:lstStyle/>
          <a:p>
            <a:pPr marL="0" indent="0" algn="just">
              <a:buNone/>
            </a:pPr>
            <a:r>
              <a:rPr lang="es-EC" b="1" dirty="0">
                <a:latin typeface="Cambria" pitchFamily="18" charset="0"/>
                <a:cs typeface="Calibri" pitchFamily="34" charset="0"/>
              </a:rPr>
              <a:t> </a:t>
            </a:r>
            <a:r>
              <a:rPr lang="es-EC" b="1" dirty="0" smtClean="0">
                <a:latin typeface="Cambria" pitchFamily="18" charset="0"/>
                <a:cs typeface="Calibri" pitchFamily="34" charset="0"/>
              </a:rPr>
              <a:t>                       </a:t>
            </a:r>
            <a:r>
              <a:rPr lang="es-EC" sz="2800" b="1" dirty="0" smtClean="0">
                <a:latin typeface="Cambria" pitchFamily="18" charset="0"/>
                <a:cs typeface="Calibri" pitchFamily="34" charset="0"/>
              </a:rPr>
              <a:t>INTRAESTRUCTURA  PUBLICA:</a:t>
            </a:r>
          </a:p>
          <a:p>
            <a:pPr marL="0" indent="0" algn="just">
              <a:buNone/>
            </a:pPr>
            <a:r>
              <a:rPr lang="es-EC" dirty="0">
                <a:solidFill>
                  <a:schemeClr val="tx1"/>
                </a:solidFill>
                <a:latin typeface="Cambria" pitchFamily="18" charset="0"/>
              </a:rPr>
              <a:t>C</a:t>
            </a:r>
            <a:r>
              <a:rPr lang="es-EC" dirty="0" smtClean="0">
                <a:solidFill>
                  <a:schemeClr val="tx1"/>
                </a:solidFill>
                <a:latin typeface="Cambria" pitchFamily="18" charset="0"/>
              </a:rPr>
              <a:t>on la finalidad de incentivar la actividad deportiva,  promover la organización comunitaria y  apoyar actividades sociales y culturales; el gobierno parroquial de ludo, en base a sus competencias y de acuerdo al plan operativo anual  a considerado invertir en la compra de materiales para la construcción de canchas de uso múltiple, muros de contención, y   mejoramiento de casas comunales, en las siguientes comunidades.</a:t>
            </a:r>
          </a:p>
        </p:txBody>
      </p:sp>
      <p:sp>
        <p:nvSpPr>
          <p:cNvPr id="2" name="1 Título"/>
          <p:cNvSpPr>
            <a:spLocks noGrp="1"/>
          </p:cNvSpPr>
          <p:nvPr>
            <p:ph type="title"/>
          </p:nvPr>
        </p:nvSpPr>
        <p:spPr/>
        <p:txBody>
          <a:bodyPr>
            <a:normAutofit/>
          </a:bodyPr>
          <a:lstStyle/>
          <a:p>
            <a:r>
              <a:rPr lang="es-EC" sz="4000" dirty="0" smtClean="0">
                <a:solidFill>
                  <a:schemeClr val="tx1"/>
                </a:solidFill>
                <a:latin typeface="Algerian" pitchFamily="82" charset="0"/>
              </a:rPr>
              <a:t>GOBIERNO </a:t>
            </a:r>
            <a:r>
              <a:rPr lang="es-EC" sz="4000" dirty="0">
                <a:solidFill>
                  <a:schemeClr val="tx1"/>
                </a:solidFill>
                <a:latin typeface="Algerian" pitchFamily="82" charset="0"/>
              </a:rPr>
              <a:t>PARROQUIAL DE </a:t>
            </a:r>
            <a:r>
              <a:rPr lang="es-EC" sz="4000" dirty="0" smtClean="0">
                <a:solidFill>
                  <a:schemeClr val="tx1"/>
                </a:solidFill>
                <a:latin typeface="Algerian" pitchFamily="82" charset="0"/>
              </a:rPr>
              <a:t>LUDO</a:t>
            </a:r>
            <a:endParaRPr lang="es-EC" sz="3200" dirty="0">
              <a:solidFill>
                <a:schemeClr val="tx1"/>
              </a:solidFill>
            </a:endParaRPr>
          </a:p>
        </p:txBody>
      </p:sp>
    </p:spTree>
    <p:extLst>
      <p:ext uri="{BB962C8B-B14F-4D97-AF65-F5344CB8AC3E}">
        <p14:creationId xmlns:p14="http://schemas.microsoft.com/office/powerpoint/2010/main" val="201707596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3" y="1844824"/>
            <a:ext cx="7992888" cy="4608512"/>
          </a:xfrm>
        </p:spPr>
        <p:txBody>
          <a:bodyPr>
            <a:normAutofit/>
          </a:bodyPr>
          <a:lstStyle/>
          <a:p>
            <a:pPr>
              <a:buFont typeface="Wingdings" pitchFamily="2" charset="2"/>
              <a:buChar char="Ø"/>
            </a:pPr>
            <a:r>
              <a:rPr lang="es-EC" sz="2400" b="1" dirty="0" smtClean="0">
                <a:solidFill>
                  <a:schemeClr val="tx1"/>
                </a:solidFill>
                <a:latin typeface="Cambria" pitchFamily="18" charset="0"/>
              </a:rPr>
              <a:t>COMUNIDAD</a:t>
            </a:r>
            <a:r>
              <a:rPr lang="es-EC" sz="2000" b="1" dirty="0" smtClean="0">
                <a:solidFill>
                  <a:schemeClr val="tx1"/>
                </a:solidFill>
                <a:latin typeface="Cambria" pitchFamily="18" charset="0"/>
              </a:rPr>
              <a:t>: </a:t>
            </a:r>
            <a:r>
              <a:rPr lang="es-EC" b="1" dirty="0" smtClean="0">
                <a:solidFill>
                  <a:srgbClr val="FF0000"/>
                </a:solidFill>
                <a:latin typeface="Cambria" pitchFamily="18" charset="0"/>
              </a:rPr>
              <a:t>BUENAVISTA</a:t>
            </a:r>
          </a:p>
          <a:p>
            <a:pPr>
              <a:buFont typeface="Wingdings" pitchFamily="2" charset="2"/>
              <a:buChar char="Ø"/>
            </a:pPr>
            <a:r>
              <a:rPr lang="es-EC" sz="2400" b="1" dirty="0" smtClean="0">
                <a:solidFill>
                  <a:schemeClr val="tx1"/>
                </a:solidFill>
                <a:latin typeface="Cambria" pitchFamily="18" charset="0"/>
              </a:rPr>
              <a:t>OBRA:  </a:t>
            </a:r>
            <a:r>
              <a:rPr lang="es-EC" sz="2000" dirty="0" smtClean="0">
                <a:solidFill>
                  <a:schemeClr val="tx1"/>
                </a:solidFill>
                <a:latin typeface="Cambria" pitchFamily="18" charset="0"/>
              </a:rPr>
              <a:t>cancha de uso múltiple , baños públicos y mejoramiento de la casa  de uso múltiple.</a:t>
            </a:r>
          </a:p>
          <a:p>
            <a:pPr>
              <a:buFont typeface="Wingdings" pitchFamily="2" charset="2"/>
              <a:buChar char="Ø"/>
            </a:pPr>
            <a:r>
              <a:rPr lang="es-EC" sz="2400" b="1" dirty="0" smtClean="0">
                <a:solidFill>
                  <a:schemeClr val="tx1"/>
                </a:solidFill>
                <a:latin typeface="Cambria" pitchFamily="18" charset="0"/>
              </a:rPr>
              <a:t>MODALIDAD DE INVERSION: </a:t>
            </a:r>
            <a:r>
              <a:rPr lang="es-EC" sz="2000" dirty="0" smtClean="0">
                <a:solidFill>
                  <a:schemeClr val="tx1"/>
                </a:solidFill>
                <a:latin typeface="Cambria" pitchFamily="18" charset="0"/>
              </a:rPr>
              <a:t>administración directa y mediante convenio con la comunidad.</a:t>
            </a:r>
          </a:p>
          <a:p>
            <a:pPr>
              <a:buFont typeface="Wingdings" pitchFamily="2" charset="2"/>
              <a:buChar char="Ø"/>
            </a:pPr>
            <a:r>
              <a:rPr lang="es-EC" sz="2400" b="1" dirty="0" smtClean="0">
                <a:solidFill>
                  <a:schemeClr val="tx1"/>
                </a:solidFill>
                <a:latin typeface="Cambria" pitchFamily="18" charset="0"/>
              </a:rPr>
              <a:t>PRESUPUESTO: </a:t>
            </a:r>
          </a:p>
          <a:p>
            <a:pPr marL="0" indent="0">
              <a:buNone/>
            </a:pPr>
            <a:r>
              <a:rPr lang="es-EC" sz="2000" dirty="0" smtClean="0">
                <a:solidFill>
                  <a:schemeClr val="tx1"/>
                </a:solidFill>
                <a:latin typeface="Cambria" pitchFamily="18" charset="0"/>
              </a:rPr>
              <a:t>       MATERIALES…………………… …………           10.000          </a:t>
            </a:r>
          </a:p>
          <a:p>
            <a:pPr marL="0" indent="0">
              <a:buNone/>
            </a:pPr>
            <a:r>
              <a:rPr lang="es-EC" sz="2000" dirty="0" smtClean="0">
                <a:solidFill>
                  <a:schemeClr val="tx1"/>
                </a:solidFill>
                <a:latin typeface="Cambria" pitchFamily="18" charset="0"/>
              </a:rPr>
              <a:t>       MANO DE OBRA CALIFICADA……….             2.500</a:t>
            </a:r>
          </a:p>
          <a:p>
            <a:pPr marL="0" indent="0">
              <a:buNone/>
            </a:pPr>
            <a:r>
              <a:rPr lang="es-EC" sz="2000" dirty="0" smtClean="0">
                <a:solidFill>
                  <a:schemeClr val="tx1"/>
                </a:solidFill>
                <a:latin typeface="Cambria" pitchFamily="18" charset="0"/>
              </a:rPr>
              <a:t>       MANO DE OBRA NO CALIFICADA….             1.000      </a:t>
            </a:r>
          </a:p>
          <a:p>
            <a:pPr marL="0" indent="0">
              <a:buNone/>
            </a:pPr>
            <a:r>
              <a:rPr lang="es-EC" sz="2000" dirty="0">
                <a:solidFill>
                  <a:schemeClr val="tx1"/>
                </a:solidFill>
                <a:latin typeface="Cambria" pitchFamily="18" charset="0"/>
              </a:rPr>
              <a:t> </a:t>
            </a:r>
            <a:r>
              <a:rPr lang="es-EC" sz="2000" dirty="0" smtClean="0">
                <a:solidFill>
                  <a:schemeClr val="tx1"/>
                </a:solidFill>
                <a:latin typeface="Cambria" pitchFamily="18" charset="0"/>
              </a:rPr>
              <a:t>      TOTAL  DE INVERSION. …………… ….           11.500  </a:t>
            </a:r>
          </a:p>
          <a:p>
            <a:pPr>
              <a:buFont typeface="Wingdings" pitchFamily="2" charset="2"/>
              <a:buChar char="Ø"/>
            </a:pPr>
            <a:r>
              <a:rPr lang="es-EC" sz="2400" b="1" dirty="0" smtClean="0">
                <a:solidFill>
                  <a:schemeClr val="tx1"/>
                </a:solidFill>
                <a:latin typeface="Cambria" pitchFamily="18" charset="0"/>
              </a:rPr>
              <a:t> BENEFICIARIOS</a:t>
            </a:r>
            <a:r>
              <a:rPr lang="es-EC" sz="2000" b="1" dirty="0" smtClean="0">
                <a:solidFill>
                  <a:schemeClr val="tx1"/>
                </a:solidFill>
                <a:latin typeface="Cambria" pitchFamily="18" charset="0"/>
              </a:rPr>
              <a:t>: </a:t>
            </a:r>
            <a:r>
              <a:rPr lang="es-EC" sz="2000" dirty="0" smtClean="0">
                <a:solidFill>
                  <a:schemeClr val="tx1"/>
                </a:solidFill>
                <a:latin typeface="Cambria" pitchFamily="18" charset="0"/>
              </a:rPr>
              <a:t>se beneficia a los niños, jóvenes y personas adultas , en numero aproximada de  60 familias.</a:t>
            </a:r>
            <a:endParaRPr lang="es-EC" sz="2000" dirty="0">
              <a:solidFill>
                <a:schemeClr val="tx1"/>
              </a:solidFill>
              <a:latin typeface="Cambria" pitchFamily="18" charset="0"/>
            </a:endParaRPr>
          </a:p>
        </p:txBody>
      </p:sp>
      <p:sp>
        <p:nvSpPr>
          <p:cNvPr id="2" name="1 Título"/>
          <p:cNvSpPr>
            <a:spLocks noGrp="1"/>
          </p:cNvSpPr>
          <p:nvPr>
            <p:ph type="title"/>
          </p:nvPr>
        </p:nvSpPr>
        <p:spPr>
          <a:ln w="19050">
            <a:solidFill>
              <a:schemeClr val="bg1"/>
            </a:solidFill>
          </a:ln>
        </p:spPr>
        <p:txBody>
          <a:bodyPr>
            <a:normAutofit/>
          </a:bodyPr>
          <a:lstStyle/>
          <a:p>
            <a:r>
              <a:rPr lang="es-EC" sz="4000" dirty="0">
                <a:solidFill>
                  <a:prstClr val="black"/>
                </a:solidFill>
                <a:latin typeface="Algerian" pitchFamily="82" charset="0"/>
              </a:rPr>
              <a:t>GOBIERNO PARROQUIAL DE LUDO</a:t>
            </a:r>
            <a:endParaRPr lang="es-EC" sz="3600" b="1" dirty="0">
              <a:solidFill>
                <a:schemeClr val="tx1"/>
              </a:solidFill>
              <a:latin typeface="Algerian" pitchFamily="82" charset="0"/>
              <a:cs typeface="Andalus" pitchFamily="18" charset="-78"/>
            </a:endParaRPr>
          </a:p>
        </p:txBody>
      </p:sp>
    </p:spTree>
    <p:extLst>
      <p:ext uri="{BB962C8B-B14F-4D97-AF65-F5344CB8AC3E}">
        <p14:creationId xmlns:p14="http://schemas.microsoft.com/office/powerpoint/2010/main" val="40324343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772816"/>
            <a:ext cx="8568952" cy="4752528"/>
          </a:xfrm>
        </p:spPr>
        <p:txBody>
          <a:bodyPr>
            <a:normAutofit/>
          </a:bodyPr>
          <a:lstStyle/>
          <a:p>
            <a:pPr lvl="0">
              <a:buFont typeface="Wingdings" pitchFamily="2" charset="2"/>
              <a:buChar char="Ø"/>
            </a:pPr>
            <a:r>
              <a:rPr lang="es-EC" sz="2400" b="1" dirty="0">
                <a:solidFill>
                  <a:prstClr val="black"/>
                </a:solidFill>
                <a:latin typeface="Cambria" pitchFamily="18" charset="0"/>
              </a:rPr>
              <a:t>COMUNIDAD</a:t>
            </a:r>
            <a:r>
              <a:rPr lang="es-EC" sz="2000" b="1" dirty="0" smtClean="0">
                <a:solidFill>
                  <a:prstClr val="black"/>
                </a:solidFill>
                <a:latin typeface="Cambria" pitchFamily="18" charset="0"/>
              </a:rPr>
              <a:t>: </a:t>
            </a:r>
            <a:r>
              <a:rPr lang="es-EC" sz="2000" dirty="0">
                <a:solidFill>
                  <a:prstClr val="black"/>
                </a:solidFill>
                <a:latin typeface="Cambria" pitchFamily="18" charset="0"/>
              </a:rPr>
              <a:t> </a:t>
            </a:r>
            <a:r>
              <a:rPr lang="es-EC" b="1" dirty="0" smtClean="0">
                <a:solidFill>
                  <a:srgbClr val="FF0000"/>
                </a:solidFill>
                <a:latin typeface="Cambria" pitchFamily="18" charset="0"/>
              </a:rPr>
              <a:t>LA DOLOROSA</a:t>
            </a:r>
            <a:r>
              <a:rPr lang="es-EC" sz="2000" dirty="0" smtClean="0">
                <a:solidFill>
                  <a:prstClr val="black"/>
                </a:solidFill>
                <a:latin typeface="Cambria" pitchFamily="18" charset="0"/>
              </a:rPr>
              <a:t>                                                         </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OBRA:  </a:t>
            </a:r>
            <a:r>
              <a:rPr lang="es-EC" sz="2000" dirty="0" smtClean="0">
                <a:solidFill>
                  <a:prstClr val="black"/>
                </a:solidFill>
                <a:latin typeface="Cambria" pitchFamily="18" charset="0"/>
              </a:rPr>
              <a:t>estructura  metálica de la cancha de uso múltiple.</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MODALIDAD DE INVERSION: </a:t>
            </a:r>
            <a:r>
              <a:rPr lang="es-EC" sz="2000" dirty="0" smtClean="0">
                <a:solidFill>
                  <a:prstClr val="black"/>
                </a:solidFill>
                <a:latin typeface="Cambria" pitchFamily="18" charset="0"/>
              </a:rPr>
              <a:t>administración directa y mediante convenio con la comunidad.</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PRESUPUESTO: </a:t>
            </a:r>
          </a:p>
          <a:p>
            <a:pPr marL="0" lvl="0" indent="0">
              <a:buNone/>
            </a:pPr>
            <a:r>
              <a:rPr lang="es-EC" sz="2000" dirty="0">
                <a:solidFill>
                  <a:prstClr val="black"/>
                </a:solidFill>
                <a:latin typeface="Cambria" pitchFamily="18" charset="0"/>
              </a:rPr>
              <a:t>       MATERIALES</a:t>
            </a:r>
            <a:r>
              <a:rPr lang="es-EC" sz="2000" dirty="0" smtClean="0">
                <a:solidFill>
                  <a:prstClr val="black"/>
                </a:solidFill>
                <a:latin typeface="Cambria" pitchFamily="18" charset="0"/>
              </a:rPr>
              <a:t>…………………………….....            6.000.00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CALIFICADA</a:t>
            </a:r>
            <a:r>
              <a:rPr lang="es-EC" sz="2000" dirty="0" smtClean="0">
                <a:solidFill>
                  <a:prstClr val="black"/>
                </a:solidFill>
                <a:latin typeface="Cambria" pitchFamily="18" charset="0"/>
              </a:rPr>
              <a:t>………             1.000.00</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NO CALIFICADA…             </a:t>
            </a:r>
            <a:r>
              <a:rPr lang="es-EC" sz="2000" dirty="0" smtClean="0">
                <a:solidFill>
                  <a:prstClr val="black"/>
                </a:solidFill>
                <a:latin typeface="Cambria" pitchFamily="18" charset="0"/>
              </a:rPr>
              <a:t>1.000.00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TOTAL  DE INVERSION. </a:t>
            </a:r>
            <a:r>
              <a:rPr lang="es-EC" sz="2000" dirty="0" smtClean="0">
                <a:solidFill>
                  <a:prstClr val="black"/>
                </a:solidFill>
                <a:latin typeface="Cambria" pitchFamily="18" charset="0"/>
              </a:rPr>
              <a:t>……………….             8.000.00</a:t>
            </a:r>
          </a:p>
          <a:p>
            <a:pPr lvl="0">
              <a:buFont typeface="Wingdings" pitchFamily="2" charset="2"/>
              <a:buChar char="Ø"/>
            </a:pPr>
            <a:r>
              <a:rPr lang="es-EC" sz="2400" b="1" dirty="0" smtClean="0">
                <a:solidFill>
                  <a:prstClr val="black"/>
                </a:solidFill>
                <a:latin typeface="Cambria" pitchFamily="18" charset="0"/>
              </a:rPr>
              <a:t> BENEFICIARIOS</a:t>
            </a:r>
            <a:r>
              <a:rPr lang="es-EC" sz="2000" b="1" dirty="0" smtClean="0">
                <a:solidFill>
                  <a:prstClr val="black"/>
                </a:solidFill>
                <a:latin typeface="Cambria" pitchFamily="18" charset="0"/>
              </a:rPr>
              <a:t>: </a:t>
            </a:r>
            <a:r>
              <a:rPr lang="es-EC" sz="2000" dirty="0" smtClean="0">
                <a:solidFill>
                  <a:prstClr val="black"/>
                </a:solidFill>
                <a:latin typeface="Cambria" pitchFamily="18" charset="0"/>
              </a:rPr>
              <a:t>se beneficia a los niños, jóvenes y personas adultas , en numero aproximada de 30 familias.</a:t>
            </a:r>
          </a:p>
          <a:p>
            <a:endParaRPr lang="es-EC" dirty="0"/>
          </a:p>
        </p:txBody>
      </p:sp>
      <p:sp>
        <p:nvSpPr>
          <p:cNvPr id="2" name="1 Título"/>
          <p:cNvSpPr>
            <a:spLocks noGrp="1"/>
          </p:cNvSpPr>
          <p:nvPr>
            <p:ph type="title"/>
          </p:nvPr>
        </p:nvSpPr>
        <p:spPr/>
        <p:txBody>
          <a:bodyPr>
            <a:normAutofit/>
          </a:bodyPr>
          <a:lstStyle/>
          <a:p>
            <a:r>
              <a:rPr lang="es-EC" sz="4000" dirty="0" smtClean="0">
                <a:solidFill>
                  <a:schemeClr val="tx1"/>
                </a:solidFill>
                <a:latin typeface="Algerian" pitchFamily="82" charset="0"/>
              </a:rPr>
              <a:t>GOBIERNO PARROQUIAL DE LUDO</a:t>
            </a:r>
            <a:endParaRPr lang="es-EC" sz="4000" dirty="0">
              <a:solidFill>
                <a:schemeClr val="tx1"/>
              </a:solidFill>
              <a:latin typeface="Algerian" pitchFamily="82" charset="0"/>
            </a:endParaRPr>
          </a:p>
        </p:txBody>
      </p:sp>
    </p:spTree>
    <p:extLst>
      <p:ext uri="{BB962C8B-B14F-4D97-AF65-F5344CB8AC3E}">
        <p14:creationId xmlns:p14="http://schemas.microsoft.com/office/powerpoint/2010/main" val="13867850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251520" y="1700808"/>
            <a:ext cx="8712968" cy="4896544"/>
          </a:xfrm>
        </p:spPr>
        <p:txBody>
          <a:bodyPr>
            <a:normAutofit/>
          </a:bodyPr>
          <a:lstStyle/>
          <a:p>
            <a:pPr marL="0" indent="0">
              <a:buNone/>
            </a:pPr>
            <a:r>
              <a:rPr lang="es-EC" sz="2000" b="1" dirty="0" smtClean="0">
                <a:latin typeface="Cambria" pitchFamily="18" charset="0"/>
              </a:rPr>
              <a:t>ESTRUCTURA METALICA DE LA CANCHA DE USO MULTIPLE</a:t>
            </a:r>
            <a:endParaRPr lang="es-EC" sz="2000" b="1" dirty="0">
              <a:latin typeface="Cambria" pitchFamily="18" charset="0"/>
            </a:endParaRPr>
          </a:p>
        </p:txBody>
      </p:sp>
      <p:sp>
        <p:nvSpPr>
          <p:cNvPr id="2" name="1 Título"/>
          <p:cNvSpPr>
            <a:spLocks noGrp="1"/>
          </p:cNvSpPr>
          <p:nvPr>
            <p:ph type="title"/>
          </p:nvPr>
        </p:nvSpPr>
        <p:spPr>
          <a:xfrm>
            <a:off x="446462" y="260648"/>
            <a:ext cx="8229600" cy="1143000"/>
          </a:xfrm>
        </p:spPr>
        <p:txBody>
          <a:bodyPr>
            <a:normAutofit fontScale="90000"/>
          </a:bodyPr>
          <a:lstStyle/>
          <a:p>
            <a:r>
              <a:rPr lang="es-EC" dirty="0" smtClean="0">
                <a:solidFill>
                  <a:schemeClr val="tx1"/>
                </a:solidFill>
                <a:latin typeface="Algerian" pitchFamily="82" charset="0"/>
              </a:rPr>
              <a:t>GOBIERNO PARROQUIAL DE LUDO</a:t>
            </a:r>
            <a:endParaRPr lang="es-EC" dirty="0">
              <a:solidFill>
                <a:schemeClr val="tx1"/>
              </a:solidFill>
              <a:latin typeface="Algerian" pitchFamily="82"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117" y="2492896"/>
            <a:ext cx="4307971" cy="3230978"/>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7100" y="2492896"/>
            <a:ext cx="4271967" cy="3203975"/>
          </a:xfrm>
          <a:prstGeom prst="rect">
            <a:avLst/>
          </a:prstGeom>
        </p:spPr>
      </p:pic>
    </p:spTree>
    <p:extLst>
      <p:ext uri="{BB962C8B-B14F-4D97-AF65-F5344CB8AC3E}">
        <p14:creationId xmlns:p14="http://schemas.microsoft.com/office/powerpoint/2010/main" val="379453780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844824"/>
            <a:ext cx="8208911" cy="4320480"/>
          </a:xfrm>
        </p:spPr>
        <p:txBody>
          <a:bodyPr>
            <a:normAutofit/>
          </a:bodyPr>
          <a:lstStyle/>
          <a:p>
            <a:pPr lvl="0">
              <a:buFont typeface="Wingdings" pitchFamily="2" charset="2"/>
              <a:buChar char="Ø"/>
            </a:pPr>
            <a:r>
              <a:rPr lang="es-EC" sz="2400" b="1" dirty="0">
                <a:solidFill>
                  <a:prstClr val="black"/>
                </a:solidFill>
                <a:latin typeface="Cambria" pitchFamily="18" charset="0"/>
              </a:rPr>
              <a:t>COMUNIDAD</a:t>
            </a:r>
            <a:r>
              <a:rPr lang="es-EC" sz="2000" b="1" dirty="0">
                <a:solidFill>
                  <a:prstClr val="black"/>
                </a:solidFill>
                <a:latin typeface="Cambria" pitchFamily="18" charset="0"/>
              </a:rPr>
              <a:t>: </a:t>
            </a:r>
            <a:r>
              <a:rPr lang="es-EC" sz="2000" dirty="0">
                <a:solidFill>
                  <a:prstClr val="black"/>
                </a:solidFill>
                <a:latin typeface="Cambria" pitchFamily="18" charset="0"/>
              </a:rPr>
              <a:t> </a:t>
            </a:r>
            <a:r>
              <a:rPr lang="es-EC" b="1" dirty="0" smtClean="0">
                <a:solidFill>
                  <a:srgbClr val="FF0000"/>
                </a:solidFill>
                <a:latin typeface="Cambria" pitchFamily="18" charset="0"/>
              </a:rPr>
              <a:t>LA ESPERANZA                                                          </a:t>
            </a:r>
            <a:endParaRPr lang="es-EC" b="1" dirty="0">
              <a:solidFill>
                <a:srgbClr val="FF0000"/>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OBRA:  </a:t>
            </a:r>
            <a:r>
              <a:rPr lang="es-EC" sz="2000" dirty="0" smtClean="0">
                <a:solidFill>
                  <a:prstClr val="black"/>
                </a:solidFill>
                <a:latin typeface="Cambria" pitchFamily="18" charset="0"/>
              </a:rPr>
              <a:t>mejoramiento de la cancha de uso múltiple</a:t>
            </a:r>
          </a:p>
          <a:p>
            <a:pPr lvl="0">
              <a:buFont typeface="Wingdings" pitchFamily="2" charset="2"/>
              <a:buChar char="Ø"/>
            </a:pPr>
            <a:r>
              <a:rPr lang="es-EC" sz="2400" b="1" dirty="0" smtClean="0">
                <a:solidFill>
                  <a:prstClr val="black"/>
                </a:solidFill>
                <a:latin typeface="Cambria" pitchFamily="18" charset="0"/>
              </a:rPr>
              <a:t>MODALIDAD DE INVERSION: </a:t>
            </a:r>
            <a:r>
              <a:rPr lang="es-EC" sz="2000" dirty="0" smtClean="0">
                <a:solidFill>
                  <a:prstClr val="black"/>
                </a:solidFill>
                <a:latin typeface="Cambria" pitchFamily="18" charset="0"/>
              </a:rPr>
              <a:t>administración directa y mediante convenio con la comunidad.</a:t>
            </a:r>
          </a:p>
          <a:p>
            <a:pPr lvl="0">
              <a:buFont typeface="Wingdings" pitchFamily="2" charset="2"/>
              <a:buChar char="Ø"/>
            </a:pPr>
            <a:r>
              <a:rPr lang="es-EC" sz="2400" b="1" dirty="0" smtClean="0">
                <a:solidFill>
                  <a:prstClr val="black"/>
                </a:solidFill>
                <a:latin typeface="Cambria" pitchFamily="18" charset="0"/>
              </a:rPr>
              <a:t>PRESUPUESTO</a:t>
            </a:r>
            <a:r>
              <a:rPr lang="es-EC" sz="2400" b="1" dirty="0">
                <a:solidFill>
                  <a:prstClr val="black"/>
                </a:solidFill>
                <a:latin typeface="Cambria" pitchFamily="18" charset="0"/>
              </a:rPr>
              <a:t>: </a:t>
            </a:r>
          </a:p>
          <a:p>
            <a:pPr marL="0" lvl="0" indent="0">
              <a:buNone/>
            </a:pPr>
            <a:r>
              <a:rPr lang="es-EC" sz="2000" dirty="0">
                <a:solidFill>
                  <a:prstClr val="black"/>
                </a:solidFill>
                <a:latin typeface="Cambria" pitchFamily="18" charset="0"/>
              </a:rPr>
              <a:t>       MATERIALES</a:t>
            </a:r>
            <a:r>
              <a:rPr lang="es-EC" sz="2000" dirty="0" smtClean="0">
                <a:solidFill>
                  <a:prstClr val="black"/>
                </a:solidFill>
                <a:latin typeface="Cambria" pitchFamily="18" charset="0"/>
              </a:rPr>
              <a:t>………………………..............             1.300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CALIFICADA</a:t>
            </a:r>
            <a:r>
              <a:rPr lang="es-EC" sz="2000" dirty="0" smtClean="0">
                <a:solidFill>
                  <a:prstClr val="black"/>
                </a:solidFill>
                <a:latin typeface="Cambria" pitchFamily="18" charset="0"/>
              </a:rPr>
              <a:t>……….             </a:t>
            </a:r>
            <a:r>
              <a:rPr lang="es-EC" sz="2000" dirty="0">
                <a:solidFill>
                  <a:prstClr val="black"/>
                </a:solidFill>
                <a:latin typeface="Cambria" pitchFamily="18" charset="0"/>
              </a:rPr>
              <a:t> </a:t>
            </a:r>
            <a:r>
              <a:rPr lang="es-EC" sz="2000" dirty="0" smtClean="0">
                <a:solidFill>
                  <a:prstClr val="black"/>
                </a:solidFill>
                <a:latin typeface="Cambria" pitchFamily="18" charset="0"/>
              </a:rPr>
              <a:t>    200</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NO </a:t>
            </a:r>
            <a:r>
              <a:rPr lang="es-EC" sz="2000" dirty="0" smtClean="0">
                <a:solidFill>
                  <a:prstClr val="black"/>
                </a:solidFill>
                <a:latin typeface="Cambria" pitchFamily="18" charset="0"/>
              </a:rPr>
              <a:t>CALIFICADA….             </a:t>
            </a:r>
            <a:r>
              <a:rPr lang="es-EC" sz="2000" dirty="0">
                <a:solidFill>
                  <a:prstClr val="black"/>
                </a:solidFill>
                <a:latin typeface="Cambria" pitchFamily="18" charset="0"/>
              </a:rPr>
              <a:t> </a:t>
            </a:r>
            <a:r>
              <a:rPr lang="es-EC" sz="2000" dirty="0" smtClean="0">
                <a:solidFill>
                  <a:prstClr val="black"/>
                </a:solidFill>
                <a:latin typeface="Cambria" pitchFamily="18" charset="0"/>
              </a:rPr>
              <a:t>    300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TOTAL  DE INVERSION. </a:t>
            </a:r>
            <a:r>
              <a:rPr lang="es-EC" sz="2000" dirty="0" smtClean="0">
                <a:solidFill>
                  <a:prstClr val="black"/>
                </a:solidFill>
                <a:latin typeface="Cambria" pitchFamily="18" charset="0"/>
              </a:rPr>
              <a:t>……………..…               1.800</a:t>
            </a:r>
          </a:p>
          <a:p>
            <a:pPr lvl="0">
              <a:buFont typeface="Wingdings" pitchFamily="2" charset="2"/>
              <a:buChar char="Ø"/>
            </a:pPr>
            <a:r>
              <a:rPr lang="es-EC" sz="2400" b="1" dirty="0" smtClean="0">
                <a:solidFill>
                  <a:prstClr val="black"/>
                </a:solidFill>
                <a:latin typeface="Cambria" pitchFamily="18" charset="0"/>
              </a:rPr>
              <a:t> BENEFICIARIOS</a:t>
            </a:r>
            <a:r>
              <a:rPr lang="es-EC" sz="2000" b="1" dirty="0" smtClean="0">
                <a:solidFill>
                  <a:prstClr val="black"/>
                </a:solidFill>
                <a:latin typeface="Cambria" pitchFamily="18" charset="0"/>
              </a:rPr>
              <a:t>: </a:t>
            </a:r>
            <a:r>
              <a:rPr lang="es-EC" sz="2000" dirty="0" smtClean="0">
                <a:solidFill>
                  <a:prstClr val="black"/>
                </a:solidFill>
                <a:latin typeface="Cambria" pitchFamily="18" charset="0"/>
              </a:rPr>
              <a:t>se beneficia a los niños, jóvenes y personas adultas , en numero aproximada de 20 familias.</a:t>
            </a:r>
          </a:p>
          <a:p>
            <a:endParaRPr lang="es-EC" dirty="0"/>
          </a:p>
        </p:txBody>
      </p:sp>
      <p:sp>
        <p:nvSpPr>
          <p:cNvPr id="2" name="1 Título"/>
          <p:cNvSpPr>
            <a:spLocks noGrp="1"/>
          </p:cNvSpPr>
          <p:nvPr>
            <p:ph type="title"/>
          </p:nvPr>
        </p:nvSpPr>
        <p:spPr/>
        <p:txBody>
          <a:bodyPr>
            <a:normAutofit/>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288447920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5" y="1916832"/>
            <a:ext cx="8208912" cy="4608512"/>
          </a:xfrm>
        </p:spPr>
        <p:txBody>
          <a:bodyPr>
            <a:normAutofit/>
          </a:bodyPr>
          <a:lstStyle/>
          <a:p>
            <a:pPr lvl="0">
              <a:buFont typeface="Wingdings" pitchFamily="2" charset="2"/>
              <a:buChar char="Ø"/>
            </a:pPr>
            <a:r>
              <a:rPr lang="es-EC" sz="2400" b="1" dirty="0">
                <a:solidFill>
                  <a:prstClr val="black"/>
                </a:solidFill>
                <a:latin typeface="Cambria" pitchFamily="18" charset="0"/>
              </a:rPr>
              <a:t>COMUNIDAD</a:t>
            </a:r>
            <a:r>
              <a:rPr lang="es-EC" sz="2000" b="1" dirty="0">
                <a:solidFill>
                  <a:prstClr val="black"/>
                </a:solidFill>
                <a:latin typeface="Cambria" pitchFamily="18" charset="0"/>
              </a:rPr>
              <a:t>: </a:t>
            </a:r>
            <a:r>
              <a:rPr lang="es-EC" sz="2000" dirty="0">
                <a:solidFill>
                  <a:prstClr val="black"/>
                </a:solidFill>
                <a:latin typeface="Cambria" pitchFamily="18" charset="0"/>
              </a:rPr>
              <a:t> </a:t>
            </a:r>
            <a:r>
              <a:rPr lang="es-EC" b="1" dirty="0" smtClean="0">
                <a:solidFill>
                  <a:srgbClr val="FF0000"/>
                </a:solidFill>
                <a:latin typeface="Cambria" pitchFamily="18" charset="0"/>
              </a:rPr>
              <a:t>SARAR</a:t>
            </a:r>
            <a:endParaRPr lang="es-EC" b="1" dirty="0">
              <a:solidFill>
                <a:srgbClr val="FF0000"/>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OBRA:  </a:t>
            </a:r>
            <a:r>
              <a:rPr lang="es-EC" sz="2000" dirty="0" smtClean="0">
                <a:solidFill>
                  <a:prstClr val="black"/>
                </a:solidFill>
                <a:latin typeface="Cambria" pitchFamily="18" charset="0"/>
              </a:rPr>
              <a:t>Arreglo y reparación del poso séptico.</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MODALIDAD DE INVERSION: </a:t>
            </a:r>
            <a:r>
              <a:rPr lang="es-EC" sz="2000" dirty="0" smtClean="0">
                <a:solidFill>
                  <a:prstClr val="black"/>
                </a:solidFill>
                <a:latin typeface="Cambria" pitchFamily="18" charset="0"/>
              </a:rPr>
              <a:t>Administración directa y mediante convenio con la comunidad.</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PRESUPUESTO: </a:t>
            </a:r>
          </a:p>
          <a:p>
            <a:pPr marL="0" lvl="0" indent="0">
              <a:buNone/>
            </a:pPr>
            <a:r>
              <a:rPr lang="es-EC" sz="2000" dirty="0">
                <a:solidFill>
                  <a:prstClr val="black"/>
                </a:solidFill>
                <a:latin typeface="Cambria" pitchFamily="18" charset="0"/>
              </a:rPr>
              <a:t>       MATERIALES</a:t>
            </a:r>
            <a:r>
              <a:rPr lang="es-EC" sz="2000" dirty="0" smtClean="0">
                <a:solidFill>
                  <a:prstClr val="black"/>
                </a:solidFill>
                <a:latin typeface="Cambria" pitchFamily="18" charset="0"/>
              </a:rPr>
              <a:t>………………………………              </a:t>
            </a:r>
            <a:r>
              <a:rPr lang="es-EC" sz="2000" dirty="0">
                <a:solidFill>
                  <a:prstClr val="black"/>
                </a:solidFill>
                <a:latin typeface="Cambria" pitchFamily="18" charset="0"/>
              </a:rPr>
              <a:t> </a:t>
            </a:r>
            <a:r>
              <a:rPr lang="es-EC" sz="2000" dirty="0" smtClean="0">
                <a:solidFill>
                  <a:prstClr val="black"/>
                </a:solidFill>
                <a:latin typeface="Cambria" pitchFamily="18" charset="0"/>
              </a:rPr>
              <a:t>520                   </a:t>
            </a:r>
            <a:endParaRPr lang="es-EC" sz="2000" dirty="0">
              <a:solidFill>
                <a:prstClr val="black"/>
              </a:solidFill>
              <a:latin typeface="Cambria" pitchFamily="18" charset="0"/>
            </a:endParaRPr>
          </a:p>
          <a:p>
            <a:pPr marL="0" lvl="0" indent="0">
              <a:buNone/>
            </a:pPr>
            <a:r>
              <a:rPr lang="es-EC" sz="2000" dirty="0" smtClean="0">
                <a:solidFill>
                  <a:prstClr val="black"/>
                </a:solidFill>
                <a:latin typeface="Cambria" pitchFamily="18" charset="0"/>
              </a:rPr>
              <a:t>       </a:t>
            </a:r>
            <a:r>
              <a:rPr lang="es-EC" sz="2000" dirty="0">
                <a:solidFill>
                  <a:prstClr val="black"/>
                </a:solidFill>
                <a:latin typeface="Cambria" pitchFamily="18" charset="0"/>
              </a:rPr>
              <a:t>MANO DE OBRA NO CALIFICADA…              </a:t>
            </a:r>
            <a:r>
              <a:rPr lang="es-EC" sz="2000" dirty="0" smtClean="0">
                <a:solidFill>
                  <a:prstClr val="black"/>
                </a:solidFill>
                <a:latin typeface="Cambria" pitchFamily="18" charset="0"/>
              </a:rPr>
              <a:t> 200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TOTAL  DE INVERSION. ……………           </a:t>
            </a:r>
            <a:r>
              <a:rPr lang="es-EC" sz="2000" dirty="0" smtClean="0">
                <a:solidFill>
                  <a:prstClr val="black"/>
                </a:solidFill>
                <a:latin typeface="Cambria" pitchFamily="18" charset="0"/>
              </a:rPr>
              <a:t>        700      </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 BENEFICIARIOS</a:t>
            </a:r>
            <a:r>
              <a:rPr lang="es-EC" sz="2000" b="1" dirty="0">
                <a:solidFill>
                  <a:prstClr val="black"/>
                </a:solidFill>
                <a:latin typeface="Cambria" pitchFamily="18" charset="0"/>
              </a:rPr>
              <a:t>: </a:t>
            </a:r>
            <a:r>
              <a:rPr lang="es-EC" sz="2000" dirty="0" smtClean="0">
                <a:solidFill>
                  <a:prstClr val="black"/>
                </a:solidFill>
                <a:latin typeface="Cambria" pitchFamily="18" charset="0"/>
              </a:rPr>
              <a:t>se beneficia a los niños, jóvenes y personas adultas , en numero aproximada de 40 familias.</a:t>
            </a:r>
            <a:endParaRPr lang="es-EC" sz="2000" dirty="0">
              <a:solidFill>
                <a:prstClr val="black"/>
              </a:solidFill>
              <a:latin typeface="Cambria" pitchFamily="18" charset="0"/>
            </a:endParaRPr>
          </a:p>
          <a:p>
            <a:endParaRPr lang="es-EC" dirty="0"/>
          </a:p>
        </p:txBody>
      </p:sp>
      <p:sp>
        <p:nvSpPr>
          <p:cNvPr id="2" name="1 Título"/>
          <p:cNvSpPr>
            <a:spLocks noGrp="1"/>
          </p:cNvSpPr>
          <p:nvPr>
            <p:ph type="title"/>
          </p:nvPr>
        </p:nvSpPr>
        <p:spPr/>
        <p:txBody>
          <a:bodyPr>
            <a:normAutofit/>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6355012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916832"/>
            <a:ext cx="8136903" cy="4464496"/>
          </a:xfrm>
        </p:spPr>
        <p:txBody>
          <a:bodyPr>
            <a:normAutofit/>
          </a:bodyPr>
          <a:lstStyle/>
          <a:p>
            <a:pPr lvl="0">
              <a:buFont typeface="Wingdings" pitchFamily="2" charset="2"/>
              <a:buChar char="Ø"/>
            </a:pPr>
            <a:r>
              <a:rPr lang="es-EC" sz="2400" b="1" dirty="0">
                <a:solidFill>
                  <a:prstClr val="black"/>
                </a:solidFill>
                <a:latin typeface="Cambria" pitchFamily="18" charset="0"/>
              </a:rPr>
              <a:t>COMUNIDAD</a:t>
            </a:r>
            <a:r>
              <a:rPr lang="es-EC" sz="2000" b="1" dirty="0">
                <a:solidFill>
                  <a:prstClr val="black"/>
                </a:solidFill>
                <a:latin typeface="Cambria" pitchFamily="18" charset="0"/>
              </a:rPr>
              <a:t>: </a:t>
            </a:r>
            <a:r>
              <a:rPr lang="es-EC" sz="2000" dirty="0">
                <a:solidFill>
                  <a:prstClr val="black"/>
                </a:solidFill>
                <a:latin typeface="Cambria" pitchFamily="18" charset="0"/>
              </a:rPr>
              <a:t> </a:t>
            </a:r>
            <a:r>
              <a:rPr lang="es-EC" b="1" dirty="0" smtClean="0">
                <a:solidFill>
                  <a:srgbClr val="FF0000"/>
                </a:solidFill>
                <a:latin typeface="Cambria" pitchFamily="18" charset="0"/>
              </a:rPr>
              <a:t>LUDO CENTRO</a:t>
            </a:r>
            <a:endParaRPr lang="es-EC" b="1" dirty="0">
              <a:solidFill>
                <a:srgbClr val="FF0000"/>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OBRA: </a:t>
            </a:r>
            <a:r>
              <a:rPr lang="es-EC" sz="2000" dirty="0" smtClean="0">
                <a:solidFill>
                  <a:prstClr val="black"/>
                </a:solidFill>
                <a:latin typeface="Cambria" pitchFamily="18" charset="0"/>
              </a:rPr>
              <a:t>Mejoramiento de espacios públicos</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MODALIDAD DE INVERSION: </a:t>
            </a:r>
            <a:r>
              <a:rPr lang="es-EC" sz="2000" dirty="0" smtClean="0">
                <a:solidFill>
                  <a:prstClr val="black"/>
                </a:solidFill>
                <a:latin typeface="Cambria" pitchFamily="18" charset="0"/>
              </a:rPr>
              <a:t>administración directa y mediante convenio con la comunidad.</a:t>
            </a:r>
          </a:p>
          <a:p>
            <a:pPr lvl="0">
              <a:buFont typeface="Wingdings" pitchFamily="2" charset="2"/>
              <a:buChar char="Ø"/>
            </a:pPr>
            <a:r>
              <a:rPr lang="es-EC" sz="2400" b="1" dirty="0" smtClean="0">
                <a:solidFill>
                  <a:prstClr val="black"/>
                </a:solidFill>
                <a:latin typeface="Cambria" pitchFamily="18" charset="0"/>
              </a:rPr>
              <a:t>PRESUPUESTO</a:t>
            </a:r>
            <a:r>
              <a:rPr lang="es-EC" sz="2400" b="1" dirty="0">
                <a:solidFill>
                  <a:prstClr val="black"/>
                </a:solidFill>
                <a:latin typeface="Cambria" pitchFamily="18" charset="0"/>
              </a:rPr>
              <a:t>: </a:t>
            </a:r>
          </a:p>
          <a:p>
            <a:pPr marL="0" lvl="0" indent="0">
              <a:buNone/>
            </a:pPr>
            <a:r>
              <a:rPr lang="es-EC" sz="2000" dirty="0">
                <a:solidFill>
                  <a:prstClr val="black"/>
                </a:solidFill>
                <a:latin typeface="Cambria" pitchFamily="18" charset="0"/>
              </a:rPr>
              <a:t>       MATERIALES</a:t>
            </a:r>
            <a:r>
              <a:rPr lang="es-EC" sz="2000" dirty="0" smtClean="0">
                <a:solidFill>
                  <a:prstClr val="black"/>
                </a:solidFill>
                <a:latin typeface="Cambria" pitchFamily="18" charset="0"/>
              </a:rPr>
              <a:t>………………………………..              1.500           </a:t>
            </a:r>
          </a:p>
          <a:p>
            <a:pPr marL="0" lvl="0" indent="0">
              <a:buNone/>
            </a:pPr>
            <a:r>
              <a:rPr lang="es-EC" sz="2000" dirty="0" smtClean="0">
                <a:solidFill>
                  <a:prstClr val="black"/>
                </a:solidFill>
                <a:latin typeface="Cambria" pitchFamily="18" charset="0"/>
              </a:rPr>
              <a:t>        </a:t>
            </a:r>
            <a:r>
              <a:rPr lang="es-EC" sz="2000" dirty="0">
                <a:solidFill>
                  <a:prstClr val="black"/>
                </a:solidFill>
                <a:latin typeface="Cambria" pitchFamily="18" charset="0"/>
              </a:rPr>
              <a:t>MANO DE OBRA NO CALIFICADA…               </a:t>
            </a:r>
            <a:r>
              <a:rPr lang="es-EC" sz="2000" dirty="0" smtClean="0">
                <a:solidFill>
                  <a:prstClr val="black"/>
                </a:solidFill>
                <a:latin typeface="Cambria" pitchFamily="18" charset="0"/>
              </a:rPr>
              <a:t>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TOTAL  DE INVERSION. </a:t>
            </a:r>
            <a:r>
              <a:rPr lang="es-EC" sz="2000" dirty="0" smtClean="0">
                <a:solidFill>
                  <a:prstClr val="black"/>
                </a:solidFill>
                <a:latin typeface="Cambria" pitchFamily="18" charset="0"/>
              </a:rPr>
              <a:t>………………..              1.500  </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 BENEFICIARIOS</a:t>
            </a:r>
            <a:r>
              <a:rPr lang="es-EC" sz="2000" b="1" dirty="0">
                <a:solidFill>
                  <a:prstClr val="black"/>
                </a:solidFill>
                <a:latin typeface="Cambria" pitchFamily="18" charset="0"/>
              </a:rPr>
              <a:t>: </a:t>
            </a:r>
            <a:r>
              <a:rPr lang="es-EC" sz="2000" dirty="0" smtClean="0">
                <a:solidFill>
                  <a:prstClr val="black"/>
                </a:solidFill>
                <a:latin typeface="Cambria" pitchFamily="18" charset="0"/>
              </a:rPr>
              <a:t>moradores de la parroquia en general.</a:t>
            </a:r>
            <a:endParaRPr lang="es-EC" sz="2000" dirty="0">
              <a:solidFill>
                <a:prstClr val="black"/>
              </a:solidFill>
              <a:latin typeface="Cambria" pitchFamily="18" charset="0"/>
            </a:endParaRPr>
          </a:p>
          <a:p>
            <a:endParaRPr lang="es-EC" dirty="0"/>
          </a:p>
        </p:txBody>
      </p:sp>
      <p:sp>
        <p:nvSpPr>
          <p:cNvPr id="2" name="1 Título"/>
          <p:cNvSpPr>
            <a:spLocks noGrp="1"/>
          </p:cNvSpPr>
          <p:nvPr>
            <p:ph type="title"/>
          </p:nvPr>
        </p:nvSpPr>
        <p:spPr/>
        <p:txBody>
          <a:bodyPr>
            <a:normAutofit/>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12604228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5" y="1844824"/>
            <a:ext cx="8208912" cy="4608512"/>
          </a:xfrm>
        </p:spPr>
        <p:txBody>
          <a:bodyPr>
            <a:normAutofit lnSpcReduction="10000"/>
          </a:bodyPr>
          <a:lstStyle/>
          <a:p>
            <a:pPr lvl="0">
              <a:buFont typeface="Wingdings" pitchFamily="2" charset="2"/>
              <a:buChar char="Ø"/>
            </a:pPr>
            <a:r>
              <a:rPr lang="es-EC" sz="2400" b="1" dirty="0">
                <a:solidFill>
                  <a:prstClr val="black"/>
                </a:solidFill>
                <a:latin typeface="Cambria" pitchFamily="18" charset="0"/>
              </a:rPr>
              <a:t>COMUNIDAD</a:t>
            </a:r>
            <a:r>
              <a:rPr lang="es-EC" sz="2000" b="1" dirty="0">
                <a:solidFill>
                  <a:prstClr val="black"/>
                </a:solidFill>
                <a:latin typeface="Cambria" pitchFamily="18" charset="0"/>
              </a:rPr>
              <a:t>: </a:t>
            </a:r>
            <a:r>
              <a:rPr lang="es-EC" sz="2000" dirty="0">
                <a:solidFill>
                  <a:srgbClr val="FF0000"/>
                </a:solidFill>
                <a:latin typeface="Cambria" pitchFamily="18" charset="0"/>
              </a:rPr>
              <a:t> </a:t>
            </a:r>
            <a:r>
              <a:rPr lang="es-EC" b="1" dirty="0" smtClean="0">
                <a:solidFill>
                  <a:srgbClr val="FF0000"/>
                </a:solidFill>
                <a:latin typeface="Cambria" pitchFamily="18" charset="0"/>
              </a:rPr>
              <a:t>CAZHAPUGRO</a:t>
            </a:r>
            <a:endParaRPr lang="es-EC" b="1" dirty="0">
              <a:solidFill>
                <a:srgbClr val="FF0000"/>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OBRA: </a:t>
            </a:r>
            <a:r>
              <a:rPr lang="es-EC" sz="2400" dirty="0" smtClean="0">
                <a:solidFill>
                  <a:prstClr val="black"/>
                </a:solidFill>
                <a:latin typeface="Cambria" pitchFamily="18" charset="0"/>
              </a:rPr>
              <a:t>Construcción de la segunda planta de la casa de uso múltiple.</a:t>
            </a:r>
            <a:endParaRPr lang="es-EC" sz="2000"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MODALIDAD DE INVERSION: </a:t>
            </a:r>
            <a:r>
              <a:rPr lang="es-EC" dirty="0" smtClean="0">
                <a:solidFill>
                  <a:prstClr val="black"/>
                </a:solidFill>
                <a:latin typeface="Cambria" pitchFamily="18" charset="0"/>
              </a:rPr>
              <a:t>administración directa y mediante convenio con la comunidad.</a:t>
            </a:r>
            <a:endParaRPr lang="es-EC"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PRESUPUESTO: </a:t>
            </a:r>
          </a:p>
          <a:p>
            <a:pPr marL="0" lvl="0" indent="0">
              <a:buNone/>
            </a:pPr>
            <a:r>
              <a:rPr lang="es-EC" sz="2000" dirty="0">
                <a:solidFill>
                  <a:prstClr val="black"/>
                </a:solidFill>
                <a:latin typeface="Cambria" pitchFamily="18" charset="0"/>
              </a:rPr>
              <a:t>       MATERIALES</a:t>
            </a:r>
            <a:r>
              <a:rPr lang="es-EC" sz="2000" dirty="0" smtClean="0">
                <a:solidFill>
                  <a:prstClr val="black"/>
                </a:solidFill>
                <a:latin typeface="Cambria" pitchFamily="18" charset="0"/>
              </a:rPr>
              <a:t>………………………………..         30.000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CALIFICADA</a:t>
            </a:r>
            <a:r>
              <a:rPr lang="es-EC" sz="2000" dirty="0" smtClean="0">
                <a:solidFill>
                  <a:prstClr val="black"/>
                </a:solidFill>
                <a:latin typeface="Cambria" pitchFamily="18" charset="0"/>
              </a:rPr>
              <a:t>………..           6.000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MANO DE OBRA NO CALIFICADA</a:t>
            </a:r>
            <a:r>
              <a:rPr lang="es-EC" sz="2000" dirty="0" smtClean="0">
                <a:solidFill>
                  <a:prstClr val="black"/>
                </a:solidFill>
                <a:latin typeface="Cambria" pitchFamily="18" charset="0"/>
              </a:rPr>
              <a:t>…..           2.000        </a:t>
            </a:r>
            <a:endParaRPr lang="es-EC" sz="2000" dirty="0">
              <a:solidFill>
                <a:prstClr val="black"/>
              </a:solidFill>
              <a:latin typeface="Cambria" pitchFamily="18" charset="0"/>
            </a:endParaRPr>
          </a:p>
          <a:p>
            <a:pPr marL="0" lvl="0" indent="0">
              <a:buNone/>
            </a:pPr>
            <a:r>
              <a:rPr lang="es-EC" sz="2000" dirty="0">
                <a:solidFill>
                  <a:prstClr val="black"/>
                </a:solidFill>
                <a:latin typeface="Cambria" pitchFamily="18" charset="0"/>
              </a:rPr>
              <a:t>       TOTAL  DE INVERSION. </a:t>
            </a:r>
            <a:r>
              <a:rPr lang="es-EC" sz="2000" dirty="0" smtClean="0">
                <a:solidFill>
                  <a:prstClr val="black"/>
                </a:solidFill>
                <a:latin typeface="Cambria" pitchFamily="18" charset="0"/>
              </a:rPr>
              <a:t>………………...       </a:t>
            </a:r>
            <a:r>
              <a:rPr lang="es-EC" sz="2000" b="1" dirty="0" smtClean="0">
                <a:solidFill>
                  <a:prstClr val="black"/>
                </a:solidFill>
                <a:latin typeface="Cambria" pitchFamily="18" charset="0"/>
              </a:rPr>
              <a:t> </a:t>
            </a:r>
            <a:r>
              <a:rPr lang="es-EC" sz="2000" dirty="0" smtClean="0">
                <a:solidFill>
                  <a:prstClr val="black"/>
                </a:solidFill>
                <a:latin typeface="Cambria" pitchFamily="18" charset="0"/>
              </a:rPr>
              <a:t>38.000</a:t>
            </a:r>
            <a:r>
              <a:rPr lang="es-EC" sz="2000" b="1" dirty="0" smtClean="0">
                <a:solidFill>
                  <a:prstClr val="black"/>
                </a:solidFill>
                <a:latin typeface="Cambria" pitchFamily="18" charset="0"/>
              </a:rPr>
              <a:t>      </a:t>
            </a:r>
            <a:endParaRPr lang="es-EC" sz="2000" b="1" dirty="0">
              <a:solidFill>
                <a:prstClr val="black"/>
              </a:solidFill>
              <a:latin typeface="Cambria" pitchFamily="18" charset="0"/>
            </a:endParaRPr>
          </a:p>
          <a:p>
            <a:pPr lvl="0">
              <a:buFont typeface="Wingdings" pitchFamily="2" charset="2"/>
              <a:buChar char="Ø"/>
            </a:pPr>
            <a:r>
              <a:rPr lang="es-EC" sz="2400" b="1" dirty="0">
                <a:solidFill>
                  <a:prstClr val="black"/>
                </a:solidFill>
                <a:latin typeface="Cambria" pitchFamily="18" charset="0"/>
              </a:rPr>
              <a:t> BENEFICIARIOS</a:t>
            </a:r>
            <a:r>
              <a:rPr lang="es-EC" sz="2000" b="1" dirty="0">
                <a:solidFill>
                  <a:prstClr val="black"/>
                </a:solidFill>
                <a:latin typeface="Cambria" pitchFamily="18" charset="0"/>
              </a:rPr>
              <a:t>: </a:t>
            </a:r>
            <a:r>
              <a:rPr lang="es-EC" sz="2000" dirty="0" smtClean="0">
                <a:solidFill>
                  <a:prstClr val="black"/>
                </a:solidFill>
                <a:latin typeface="Cambria" pitchFamily="18" charset="0"/>
              </a:rPr>
              <a:t>moradores de la comunidad en un total aproximado de 60 familias.</a:t>
            </a:r>
          </a:p>
          <a:p>
            <a:endParaRPr lang="es-EC" dirty="0"/>
          </a:p>
        </p:txBody>
      </p:sp>
      <p:sp>
        <p:nvSpPr>
          <p:cNvPr id="2" name="1 Título"/>
          <p:cNvSpPr>
            <a:spLocks noGrp="1"/>
          </p:cNvSpPr>
          <p:nvPr>
            <p:ph type="title"/>
          </p:nvPr>
        </p:nvSpPr>
        <p:spPr/>
        <p:txBody>
          <a:bodyPr>
            <a:normAutofit/>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228751189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700808"/>
            <a:ext cx="8352927" cy="4425355"/>
          </a:xfrm>
        </p:spPr>
        <p:txBody>
          <a:bodyPr>
            <a:normAutofit/>
          </a:bodyPr>
          <a:lstStyle/>
          <a:p>
            <a:pPr marL="0" indent="0">
              <a:buNone/>
            </a:pPr>
            <a:r>
              <a:rPr lang="es-EC" sz="2000" b="1" dirty="0" smtClean="0">
                <a:latin typeface="Cambria" pitchFamily="18" charset="0"/>
              </a:rPr>
              <a:t>CASA DE USO MULTIPLE DE LA COMUNIDAD DE CAZHAPUGRO</a:t>
            </a:r>
            <a:endParaRPr lang="es-EC" sz="2000"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schemeClr val="tx1"/>
                </a:solidFill>
                <a:latin typeface="Algerian" pitchFamily="82" charset="0"/>
              </a:rPr>
              <a:t>GOBIERNO PARROQUIAL DE LUDO</a:t>
            </a:r>
            <a:endParaRPr lang="es-EC"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060848"/>
            <a:ext cx="7560840" cy="4680520"/>
          </a:xfrm>
          <a:prstGeom prst="rect">
            <a:avLst/>
          </a:prstGeom>
          <a:ln>
            <a:noFill/>
          </a:ln>
          <a:effectLst>
            <a:softEdge rad="112500"/>
          </a:effectLst>
        </p:spPr>
      </p:pic>
    </p:spTree>
    <p:extLst>
      <p:ext uri="{BB962C8B-B14F-4D97-AF65-F5344CB8AC3E}">
        <p14:creationId xmlns:p14="http://schemas.microsoft.com/office/powerpoint/2010/main" val="31341017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988840"/>
            <a:ext cx="8640959" cy="4137323"/>
          </a:xfrm>
        </p:spPr>
        <p:txBody>
          <a:bodyPr>
            <a:normAutofit/>
          </a:bodyPr>
          <a:lstStyle/>
          <a:p>
            <a:pPr marL="0" indent="0">
              <a:buNone/>
            </a:pPr>
            <a:r>
              <a:rPr lang="es-EC" sz="2000" b="1" dirty="0" smtClean="0">
                <a:latin typeface="Cambria" pitchFamily="18" charset="0"/>
              </a:rPr>
              <a:t>CASA DE USO MULTIPLE  DE LA COMUNIDAD DE CAZHAPUGRO</a:t>
            </a:r>
            <a:endParaRPr lang="es-EC" sz="2000" b="1" dirty="0">
              <a:latin typeface="Cambria" pitchFamily="18" charset="0"/>
            </a:endParaRPr>
          </a:p>
        </p:txBody>
      </p:sp>
      <p:sp>
        <p:nvSpPr>
          <p:cNvPr id="2" name="1 Título"/>
          <p:cNvSpPr>
            <a:spLocks noGrp="1"/>
          </p:cNvSpPr>
          <p:nvPr>
            <p:ph type="title"/>
          </p:nvPr>
        </p:nvSpPr>
        <p:spPr/>
        <p:txBody>
          <a:bodyPr/>
          <a:lstStyle/>
          <a:p>
            <a:r>
              <a:rPr lang="es-EC" sz="4000" dirty="0">
                <a:solidFill>
                  <a:schemeClr val="tx1"/>
                </a:solidFill>
                <a:latin typeface="Algerian" pitchFamily="82" charset="0"/>
              </a:rPr>
              <a:t>GOBIERNO PARROQUIAL DE LUDO</a:t>
            </a:r>
            <a:endParaRPr lang="es-EC" dirty="0">
              <a:solidFill>
                <a:schemeClr val="tx1"/>
              </a:solidFill>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594121"/>
            <a:ext cx="4363335" cy="3272501"/>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4855" y="2594120"/>
            <a:ext cx="4205617" cy="3272501"/>
          </a:xfrm>
          <a:prstGeom prst="rect">
            <a:avLst/>
          </a:prstGeom>
        </p:spPr>
      </p:pic>
    </p:spTree>
    <p:extLst>
      <p:ext uri="{BB962C8B-B14F-4D97-AF65-F5344CB8AC3E}">
        <p14:creationId xmlns:p14="http://schemas.microsoft.com/office/powerpoint/2010/main" val="41328874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5" y="1628800"/>
            <a:ext cx="8208912" cy="4896544"/>
          </a:xfrm>
        </p:spPr>
        <p:txBody>
          <a:bodyPr>
            <a:normAutofit/>
          </a:bodyPr>
          <a:lstStyle/>
          <a:p>
            <a:pPr marL="0" indent="0">
              <a:buNone/>
            </a:pPr>
            <a:r>
              <a:rPr lang="es-EC" sz="2000" b="1" dirty="0" smtClean="0">
                <a:latin typeface="Cambria" pitchFamily="18" charset="0"/>
              </a:rPr>
              <a:t>            CASA DE USO MULTIPLE DE COMUNIDAD DE CAZHAPUGRO</a:t>
            </a:r>
            <a:endParaRPr lang="es-EC" sz="2000"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schemeClr val="tx1"/>
                </a:solidFill>
                <a:latin typeface="Algerian" pitchFamily="82" charset="0"/>
              </a:rPr>
              <a:t>GOBIERNO PARROQUIAL DE LUDO</a:t>
            </a:r>
            <a:endParaRPr lang="es-EC"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916832"/>
            <a:ext cx="7920880" cy="4752528"/>
          </a:xfrm>
          <a:prstGeom prst="rect">
            <a:avLst/>
          </a:prstGeom>
          <a:ln>
            <a:noFill/>
          </a:ln>
          <a:effectLst>
            <a:softEdge rad="112500"/>
          </a:effectLst>
        </p:spPr>
      </p:pic>
    </p:spTree>
    <p:extLst>
      <p:ext uri="{BB962C8B-B14F-4D97-AF65-F5344CB8AC3E}">
        <p14:creationId xmlns:p14="http://schemas.microsoft.com/office/powerpoint/2010/main" val="16886067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2056" y="1700808"/>
            <a:ext cx="8496943" cy="4392488"/>
          </a:xfrm>
        </p:spPr>
        <p:txBody>
          <a:bodyPr>
            <a:normAutofit/>
          </a:bodyPr>
          <a:lstStyle/>
          <a:p>
            <a:pPr lvl="0">
              <a:buFont typeface="Wingdings" pitchFamily="2" charset="2"/>
              <a:buChar char="Ø"/>
            </a:pPr>
            <a:r>
              <a:rPr lang="es-EC" sz="2800" b="1" dirty="0">
                <a:solidFill>
                  <a:prstClr val="black"/>
                </a:solidFill>
                <a:latin typeface="Cambria" pitchFamily="18" charset="0"/>
              </a:rPr>
              <a:t>COMUNIDAD</a:t>
            </a:r>
            <a:r>
              <a:rPr lang="es-EC" b="1" dirty="0">
                <a:solidFill>
                  <a:prstClr val="black"/>
                </a:solidFill>
                <a:latin typeface="Cambria" pitchFamily="18" charset="0"/>
              </a:rPr>
              <a:t>: </a:t>
            </a:r>
            <a:r>
              <a:rPr lang="es-EC" dirty="0">
                <a:solidFill>
                  <a:prstClr val="black"/>
                </a:solidFill>
                <a:latin typeface="Cambria" pitchFamily="18" charset="0"/>
              </a:rPr>
              <a:t> </a:t>
            </a:r>
            <a:r>
              <a:rPr lang="es-EC" b="1" dirty="0" smtClean="0">
                <a:solidFill>
                  <a:srgbClr val="FF0000"/>
                </a:solidFill>
                <a:latin typeface="Cambria" pitchFamily="18" charset="0"/>
              </a:rPr>
              <a:t>LA PAZ</a:t>
            </a:r>
            <a:endParaRPr lang="es-EC" b="1" dirty="0">
              <a:solidFill>
                <a:srgbClr val="FF0000"/>
              </a:solidFill>
              <a:latin typeface="Cambria" pitchFamily="18" charset="0"/>
            </a:endParaRPr>
          </a:p>
          <a:p>
            <a:pPr lvl="0">
              <a:buFont typeface="Wingdings" pitchFamily="2" charset="2"/>
              <a:buChar char="Ø"/>
            </a:pPr>
            <a:r>
              <a:rPr lang="es-EC" sz="2800" b="1" dirty="0">
                <a:solidFill>
                  <a:prstClr val="black"/>
                </a:solidFill>
                <a:latin typeface="Cambria" pitchFamily="18" charset="0"/>
              </a:rPr>
              <a:t>OBRA: </a:t>
            </a:r>
            <a:r>
              <a:rPr lang="es-EC" sz="2800" b="1" dirty="0" smtClean="0">
                <a:solidFill>
                  <a:prstClr val="black"/>
                </a:solidFill>
                <a:latin typeface="Cambria" pitchFamily="18" charset="0"/>
              </a:rPr>
              <a:t>A</a:t>
            </a:r>
            <a:r>
              <a:rPr lang="es-EC" dirty="0" smtClean="0">
                <a:solidFill>
                  <a:prstClr val="black"/>
                </a:solidFill>
                <a:latin typeface="Cambria" pitchFamily="18" charset="0"/>
              </a:rPr>
              <a:t>lumbrado público</a:t>
            </a:r>
            <a:endParaRPr lang="es-EC" dirty="0">
              <a:solidFill>
                <a:prstClr val="black"/>
              </a:solidFill>
              <a:latin typeface="Cambria" pitchFamily="18" charset="0"/>
            </a:endParaRPr>
          </a:p>
          <a:p>
            <a:pPr lvl="0">
              <a:buFont typeface="Wingdings" pitchFamily="2" charset="2"/>
              <a:buChar char="Ø"/>
            </a:pPr>
            <a:r>
              <a:rPr lang="es-EC" sz="2800" b="1" dirty="0">
                <a:solidFill>
                  <a:prstClr val="black"/>
                </a:solidFill>
                <a:latin typeface="Cambria" pitchFamily="18" charset="0"/>
              </a:rPr>
              <a:t>MODALIDAD DE INVERSION: </a:t>
            </a:r>
            <a:r>
              <a:rPr lang="es-EC" dirty="0" smtClean="0">
                <a:solidFill>
                  <a:prstClr val="black"/>
                </a:solidFill>
                <a:latin typeface="Cambria" pitchFamily="18" charset="0"/>
              </a:rPr>
              <a:t>mediante convenio entre el GAD Parroquial de Ludo  con la Empresa Eléctrica.</a:t>
            </a:r>
            <a:endParaRPr lang="es-EC" dirty="0">
              <a:solidFill>
                <a:prstClr val="black"/>
              </a:solidFill>
              <a:latin typeface="Cambria" pitchFamily="18" charset="0"/>
            </a:endParaRPr>
          </a:p>
          <a:p>
            <a:pPr lvl="0">
              <a:buFont typeface="Wingdings" pitchFamily="2" charset="2"/>
              <a:buChar char="Ø"/>
            </a:pPr>
            <a:r>
              <a:rPr lang="es-EC" sz="2800" b="1" dirty="0">
                <a:solidFill>
                  <a:prstClr val="black"/>
                </a:solidFill>
                <a:latin typeface="Cambria" pitchFamily="18" charset="0"/>
              </a:rPr>
              <a:t>PRESUPUESTO: </a:t>
            </a:r>
          </a:p>
          <a:p>
            <a:pPr marL="0" lvl="0" indent="0">
              <a:buNone/>
            </a:pPr>
            <a:r>
              <a:rPr lang="es-EC" dirty="0" smtClean="0">
                <a:solidFill>
                  <a:prstClr val="black"/>
                </a:solidFill>
                <a:latin typeface="Cambria" pitchFamily="18" charset="0"/>
              </a:rPr>
              <a:t>       aporte  GAD Parroquial…………….       7.324.72</a:t>
            </a:r>
          </a:p>
          <a:p>
            <a:pPr marL="0" lvl="0" indent="0">
              <a:buNone/>
            </a:pPr>
            <a:r>
              <a:rPr lang="es-EC" dirty="0">
                <a:solidFill>
                  <a:prstClr val="black"/>
                </a:solidFill>
                <a:latin typeface="Cambria" pitchFamily="18" charset="0"/>
              </a:rPr>
              <a:t> </a:t>
            </a:r>
            <a:r>
              <a:rPr lang="es-EC" dirty="0" smtClean="0">
                <a:solidFill>
                  <a:prstClr val="black"/>
                </a:solidFill>
                <a:latin typeface="Cambria" pitchFamily="18" charset="0"/>
              </a:rPr>
              <a:t>      aporte Empresa Eléctrica………...        1.292.60</a:t>
            </a:r>
          </a:p>
          <a:p>
            <a:pPr marL="0" lvl="0" indent="0">
              <a:buNone/>
            </a:pPr>
            <a:r>
              <a:rPr lang="es-EC" dirty="0">
                <a:solidFill>
                  <a:prstClr val="black"/>
                </a:solidFill>
                <a:latin typeface="Cambria" pitchFamily="18" charset="0"/>
              </a:rPr>
              <a:t> </a:t>
            </a:r>
            <a:r>
              <a:rPr lang="es-EC" dirty="0" smtClean="0">
                <a:solidFill>
                  <a:prstClr val="black"/>
                </a:solidFill>
                <a:latin typeface="Cambria" pitchFamily="18" charset="0"/>
              </a:rPr>
              <a:t>      TOTAL  </a:t>
            </a:r>
            <a:r>
              <a:rPr lang="es-EC" dirty="0">
                <a:solidFill>
                  <a:prstClr val="black"/>
                </a:solidFill>
                <a:latin typeface="Cambria" pitchFamily="18" charset="0"/>
              </a:rPr>
              <a:t>DE INVERSION. </a:t>
            </a:r>
            <a:r>
              <a:rPr lang="es-EC" dirty="0" smtClean="0">
                <a:solidFill>
                  <a:prstClr val="black"/>
                </a:solidFill>
                <a:latin typeface="Cambria" pitchFamily="18" charset="0"/>
              </a:rPr>
              <a:t>……………       8.617.32          </a:t>
            </a:r>
            <a:endParaRPr lang="es-EC" dirty="0">
              <a:solidFill>
                <a:prstClr val="black"/>
              </a:solidFill>
              <a:latin typeface="Cambria" pitchFamily="18" charset="0"/>
            </a:endParaRPr>
          </a:p>
          <a:p>
            <a:pPr lvl="0">
              <a:buFont typeface="Wingdings" pitchFamily="2" charset="2"/>
              <a:buChar char="Ø"/>
            </a:pPr>
            <a:r>
              <a:rPr lang="es-EC" sz="2800" b="1" dirty="0">
                <a:solidFill>
                  <a:prstClr val="black"/>
                </a:solidFill>
                <a:latin typeface="Cambria" pitchFamily="18" charset="0"/>
              </a:rPr>
              <a:t> BENEFICIARIOS</a:t>
            </a:r>
            <a:r>
              <a:rPr lang="es-EC" b="1" dirty="0">
                <a:solidFill>
                  <a:prstClr val="black"/>
                </a:solidFill>
                <a:latin typeface="Cambria" pitchFamily="18" charset="0"/>
              </a:rPr>
              <a:t>: </a:t>
            </a:r>
            <a:r>
              <a:rPr lang="es-EC" dirty="0">
                <a:solidFill>
                  <a:prstClr val="black"/>
                </a:solidFill>
                <a:latin typeface="Cambria" pitchFamily="18" charset="0"/>
              </a:rPr>
              <a:t>moradores </a:t>
            </a:r>
            <a:r>
              <a:rPr lang="es-EC" dirty="0" smtClean="0">
                <a:solidFill>
                  <a:prstClr val="black"/>
                </a:solidFill>
                <a:latin typeface="Cambria" pitchFamily="18" charset="0"/>
              </a:rPr>
              <a:t>de la comunidad.</a:t>
            </a:r>
            <a:endParaRPr lang="es-EC" dirty="0"/>
          </a:p>
        </p:txBody>
      </p:sp>
      <p:sp>
        <p:nvSpPr>
          <p:cNvPr id="3" name="2 Título"/>
          <p:cNvSpPr>
            <a:spLocks noGrp="1"/>
          </p:cNvSpPr>
          <p:nvPr>
            <p:ph type="title"/>
          </p:nvPr>
        </p:nvSpPr>
        <p:spPr/>
        <p:txBody>
          <a:bodyPr>
            <a:normAutofit fontScale="90000"/>
          </a:bodyPr>
          <a:lstStyle/>
          <a:p>
            <a:r>
              <a:rPr lang="es-EC" dirty="0">
                <a:solidFill>
                  <a:schemeClr val="tx1"/>
                </a:solidFill>
                <a:latin typeface="Algerian" pitchFamily="82" charset="0"/>
              </a:rPr>
              <a:t>GOBIERNO PARROQUIAL DE LUDO</a:t>
            </a:r>
            <a:endParaRPr lang="es-EC" dirty="0"/>
          </a:p>
        </p:txBody>
      </p:sp>
    </p:spTree>
    <p:extLst>
      <p:ext uri="{BB962C8B-B14F-4D97-AF65-F5344CB8AC3E}">
        <p14:creationId xmlns:p14="http://schemas.microsoft.com/office/powerpoint/2010/main" val="1867784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844824"/>
            <a:ext cx="8244904" cy="3600400"/>
          </a:xfrm>
        </p:spPr>
        <p:txBody>
          <a:bodyPr>
            <a:normAutofit/>
          </a:bodyPr>
          <a:lstStyle/>
          <a:p>
            <a:pPr lvl="0">
              <a:buFont typeface="Wingdings" pitchFamily="2" charset="2"/>
              <a:buChar char="Ø"/>
            </a:pPr>
            <a:r>
              <a:rPr lang="es-EC" b="1" dirty="0" smtClean="0">
                <a:solidFill>
                  <a:prstClr val="black"/>
                </a:solidFill>
                <a:latin typeface="Cambria" pitchFamily="18" charset="0"/>
              </a:rPr>
              <a:t>CENTRO PARROQUIAL: </a:t>
            </a:r>
            <a:r>
              <a:rPr lang="es-EC" b="1" dirty="0" smtClean="0">
                <a:solidFill>
                  <a:srgbClr val="FF0000"/>
                </a:solidFill>
                <a:latin typeface="Cambria" pitchFamily="18" charset="0"/>
              </a:rPr>
              <a:t>LUDO</a:t>
            </a:r>
            <a:endParaRPr lang="es-EC" b="1" dirty="0">
              <a:solidFill>
                <a:srgbClr val="FF0000"/>
              </a:solidFill>
              <a:latin typeface="Cambria" pitchFamily="18" charset="0"/>
            </a:endParaRPr>
          </a:p>
          <a:p>
            <a:pPr lvl="0">
              <a:buFont typeface="Wingdings" pitchFamily="2" charset="2"/>
              <a:buChar char="Ø"/>
            </a:pPr>
            <a:r>
              <a:rPr lang="es-EC" b="1" dirty="0">
                <a:solidFill>
                  <a:prstClr val="black"/>
                </a:solidFill>
                <a:latin typeface="Cambria" pitchFamily="18" charset="0"/>
              </a:rPr>
              <a:t>OBRA:  </a:t>
            </a:r>
            <a:r>
              <a:rPr lang="es-EC" dirty="0" smtClean="0">
                <a:solidFill>
                  <a:prstClr val="black"/>
                </a:solidFill>
                <a:latin typeface="Cambria" pitchFamily="18" charset="0"/>
              </a:rPr>
              <a:t>Construcción de la </a:t>
            </a:r>
            <a:r>
              <a:rPr lang="es-EC" b="1" dirty="0" smtClean="0">
                <a:solidFill>
                  <a:prstClr val="black"/>
                </a:solidFill>
                <a:latin typeface="Cambria" pitchFamily="18" charset="0"/>
              </a:rPr>
              <a:t>segunda planta de la casa del Gobierno  Parroquial de Ludo</a:t>
            </a:r>
            <a:endParaRPr lang="es-EC" b="1" dirty="0">
              <a:solidFill>
                <a:prstClr val="black"/>
              </a:solidFill>
              <a:latin typeface="Cambria" pitchFamily="18" charset="0"/>
            </a:endParaRPr>
          </a:p>
          <a:p>
            <a:pPr lvl="0">
              <a:buFont typeface="Wingdings" pitchFamily="2" charset="2"/>
              <a:buChar char="Ø"/>
            </a:pPr>
            <a:r>
              <a:rPr lang="es-EC" b="1" dirty="0">
                <a:solidFill>
                  <a:prstClr val="black"/>
                </a:solidFill>
                <a:latin typeface="Cambria" pitchFamily="18" charset="0"/>
              </a:rPr>
              <a:t>MODALIDAD DE INVERSION: </a:t>
            </a:r>
            <a:r>
              <a:rPr lang="es-EC" dirty="0" smtClean="0">
                <a:solidFill>
                  <a:prstClr val="black"/>
                </a:solidFill>
                <a:latin typeface="Cambria" pitchFamily="18" charset="0"/>
              </a:rPr>
              <a:t>Administración directa.</a:t>
            </a:r>
            <a:endParaRPr lang="es-EC" dirty="0">
              <a:solidFill>
                <a:prstClr val="black"/>
              </a:solidFill>
              <a:latin typeface="Cambria" pitchFamily="18" charset="0"/>
            </a:endParaRPr>
          </a:p>
          <a:p>
            <a:pPr lvl="0">
              <a:buFont typeface="Wingdings" pitchFamily="2" charset="2"/>
              <a:buChar char="Ø"/>
            </a:pPr>
            <a:r>
              <a:rPr lang="es-EC" b="1" dirty="0">
                <a:solidFill>
                  <a:prstClr val="black"/>
                </a:solidFill>
                <a:latin typeface="Cambria" pitchFamily="18" charset="0"/>
              </a:rPr>
              <a:t>PRESUPUESTO: </a:t>
            </a:r>
          </a:p>
          <a:p>
            <a:pPr marL="0" lvl="0" indent="0">
              <a:buNone/>
            </a:pPr>
            <a:r>
              <a:rPr lang="es-EC" dirty="0" smtClean="0">
                <a:solidFill>
                  <a:prstClr val="black"/>
                </a:solidFill>
                <a:latin typeface="Cambria" pitchFamily="18" charset="0"/>
              </a:rPr>
              <a:t>      COSTO TOTAL DE LA OBRA………..             87.500</a:t>
            </a:r>
            <a:endParaRPr lang="es-EC" dirty="0">
              <a:solidFill>
                <a:prstClr val="black"/>
              </a:solidFill>
              <a:latin typeface="Cambria" pitchFamily="18" charset="0"/>
            </a:endParaRPr>
          </a:p>
          <a:p>
            <a:pPr lvl="0">
              <a:buFont typeface="Wingdings" pitchFamily="2" charset="2"/>
              <a:buChar char="Ø"/>
            </a:pPr>
            <a:r>
              <a:rPr lang="es-EC" b="1" dirty="0" smtClean="0">
                <a:solidFill>
                  <a:prstClr val="black"/>
                </a:solidFill>
                <a:latin typeface="Cambria" pitchFamily="18" charset="0"/>
              </a:rPr>
              <a:t>BENEFICIARIOS</a:t>
            </a:r>
            <a:r>
              <a:rPr lang="es-EC" b="1" dirty="0">
                <a:solidFill>
                  <a:prstClr val="black"/>
                </a:solidFill>
                <a:latin typeface="Cambria" pitchFamily="18" charset="0"/>
              </a:rPr>
              <a:t>: </a:t>
            </a:r>
            <a:r>
              <a:rPr lang="es-EC" dirty="0" smtClean="0">
                <a:solidFill>
                  <a:prstClr val="black"/>
                </a:solidFill>
                <a:latin typeface="Cambria" pitchFamily="18" charset="0"/>
              </a:rPr>
              <a:t> Gobierno Parroquial y moradores de  todas las comunidades de la parroquia Ludo.</a:t>
            </a:r>
            <a:endParaRPr lang="es-EC" dirty="0">
              <a:solidFill>
                <a:prstClr val="black"/>
              </a:solidFill>
              <a:latin typeface="Cambria" pitchFamily="18" charset="0"/>
            </a:endParaRPr>
          </a:p>
          <a:p>
            <a:endParaRPr lang="es-EC" dirty="0"/>
          </a:p>
        </p:txBody>
      </p:sp>
      <p:sp>
        <p:nvSpPr>
          <p:cNvPr id="2" name="1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60568265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5" y="1628800"/>
            <a:ext cx="8208912" cy="4824536"/>
          </a:xfrm>
        </p:spPr>
        <p:txBody>
          <a:bodyPr>
            <a:normAutofit/>
          </a:bodyPr>
          <a:lstStyle/>
          <a:p>
            <a:pPr marL="0" lvl="0" indent="0">
              <a:buNone/>
            </a:pPr>
            <a:r>
              <a:rPr lang="es-EC" sz="1800" b="1" dirty="0" smtClean="0">
                <a:latin typeface="Cambria" pitchFamily="18" charset="0"/>
              </a:rPr>
              <a:t>CEDE DEL GOBIERNO PARROQUIAL</a:t>
            </a:r>
            <a:endParaRPr lang="es-EC" sz="1800" b="1" dirty="0">
              <a:latin typeface="Cambria" pitchFamily="18" charset="0"/>
            </a:endParaRPr>
          </a:p>
        </p:txBody>
      </p:sp>
      <p:sp>
        <p:nvSpPr>
          <p:cNvPr id="2" name="1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844824"/>
            <a:ext cx="8280919" cy="5013176"/>
          </a:xfrm>
          <a:prstGeom prst="rect">
            <a:avLst/>
          </a:prstGeom>
          <a:ln>
            <a:noFill/>
          </a:ln>
          <a:effectLst>
            <a:softEdge rad="112500"/>
          </a:effectLst>
        </p:spPr>
      </p:pic>
    </p:spTree>
    <p:extLst>
      <p:ext uri="{BB962C8B-B14F-4D97-AF65-F5344CB8AC3E}">
        <p14:creationId xmlns:p14="http://schemas.microsoft.com/office/powerpoint/2010/main" val="23289792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7" y="1628800"/>
            <a:ext cx="8352927" cy="4968552"/>
          </a:xfrm>
        </p:spPr>
        <p:txBody>
          <a:bodyPr>
            <a:normAutofit/>
          </a:bodyPr>
          <a:lstStyle/>
          <a:p>
            <a:pPr marL="0" lvl="0" indent="0">
              <a:buNone/>
            </a:pPr>
            <a:r>
              <a:rPr lang="es-EC" sz="1800" b="1" dirty="0" smtClean="0">
                <a:latin typeface="Cambria" pitchFamily="18" charset="0"/>
              </a:rPr>
              <a:t>CEDE DEL GOBIERNO PARROQUIAL</a:t>
            </a:r>
            <a:endParaRPr lang="es-EC" sz="1800" b="1" dirty="0">
              <a:latin typeface="Cambria" pitchFamily="18" charset="0"/>
            </a:endParaRPr>
          </a:p>
        </p:txBody>
      </p:sp>
      <p:sp>
        <p:nvSpPr>
          <p:cNvPr id="2" name="1 Título"/>
          <p:cNvSpPr>
            <a:spLocks noGrp="1"/>
          </p:cNvSpPr>
          <p:nvPr>
            <p:ph type="title"/>
          </p:nvPr>
        </p:nvSpPr>
        <p:spPr/>
        <p:txBody>
          <a:bodyPr/>
          <a:lstStyle/>
          <a:p>
            <a:r>
              <a:rPr lang="es-EC" sz="4000" dirty="0">
                <a:solidFill>
                  <a:schemeClr val="bg1"/>
                </a:solidFill>
                <a:latin typeface="Algerian" pitchFamily="82" charset="0"/>
              </a:rPr>
              <a:t>GOBIERNO PARROQUIAL DE LUDO</a:t>
            </a:r>
            <a:endParaRPr lang="es-EC" dirty="0">
              <a:solidFill>
                <a:schemeClr val="bg1"/>
              </a:solidFill>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916832"/>
            <a:ext cx="8280920" cy="4824536"/>
          </a:xfrm>
          <a:prstGeom prst="rect">
            <a:avLst/>
          </a:prstGeom>
          <a:ln>
            <a:noFill/>
          </a:ln>
          <a:effectLst>
            <a:softEdge rad="112500"/>
          </a:effectLst>
        </p:spPr>
      </p:pic>
    </p:spTree>
    <p:extLst>
      <p:ext uri="{BB962C8B-B14F-4D97-AF65-F5344CB8AC3E}">
        <p14:creationId xmlns:p14="http://schemas.microsoft.com/office/powerpoint/2010/main" val="37051857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1844824"/>
            <a:ext cx="7704856" cy="4536504"/>
          </a:xfrm>
        </p:spPr>
        <p:txBody>
          <a:bodyPr>
            <a:normAutofit/>
          </a:bodyPr>
          <a:lstStyle/>
          <a:p>
            <a:pPr marL="0" indent="0">
              <a:buNone/>
            </a:pPr>
            <a:r>
              <a:rPr lang="es-EC" sz="2400" dirty="0" smtClean="0">
                <a:latin typeface="Cambria" pitchFamily="18" charset="0"/>
              </a:rPr>
              <a:t>                    </a:t>
            </a:r>
            <a:r>
              <a:rPr lang="es-EC" sz="2000" dirty="0" smtClean="0">
                <a:latin typeface="Cambria" pitchFamily="18" charset="0"/>
              </a:rPr>
              <a:t>    </a:t>
            </a:r>
            <a:r>
              <a:rPr lang="es-EC" sz="2800" b="1" dirty="0" smtClean="0">
                <a:latin typeface="Cambria" pitchFamily="18" charset="0"/>
              </a:rPr>
              <a:t>VIALIDAD PARROQUIAL</a:t>
            </a:r>
          </a:p>
          <a:p>
            <a:pPr marL="0" indent="0">
              <a:buNone/>
            </a:pPr>
            <a:r>
              <a:rPr lang="es-EC" sz="2800" b="1" dirty="0" smtClean="0">
                <a:solidFill>
                  <a:schemeClr val="tx1"/>
                </a:solidFill>
                <a:latin typeface="Cambria" pitchFamily="18" charset="0"/>
              </a:rPr>
              <a:t>                                </a:t>
            </a:r>
            <a:r>
              <a:rPr lang="es-EC" sz="2800" b="1" dirty="0" smtClean="0">
                <a:solidFill>
                  <a:srgbClr val="FF0000"/>
                </a:solidFill>
                <a:latin typeface="Cambria" pitchFamily="18" charset="0"/>
              </a:rPr>
              <a:t>80.806.89</a:t>
            </a:r>
          </a:p>
          <a:p>
            <a:pPr marL="0" indent="0" algn="just">
              <a:buNone/>
            </a:pPr>
            <a:r>
              <a:rPr lang="es-EC" dirty="0" smtClean="0">
                <a:solidFill>
                  <a:schemeClr val="tx1"/>
                </a:solidFill>
                <a:latin typeface="Cambria" pitchFamily="18" charset="0"/>
              </a:rPr>
              <a:t>Convencidos de que el desarrollo socio económico  de las comunidades y los pueblos, dependen  esencialmente de  carreteras que se encuentren en buenas condiciones, el gobierno parroquial a priorizado el arreglo de 12 Kilómetros de vías internas (inter-comunidades)  mediante los recursos de la tasa solidaria y recursos de la Junta parroquial</a:t>
            </a:r>
            <a:r>
              <a:rPr lang="es-EC" dirty="0">
                <a:solidFill>
                  <a:schemeClr val="tx1"/>
                </a:solidFill>
                <a:latin typeface="Cambria" pitchFamily="18" charset="0"/>
              </a:rPr>
              <a:t>.</a:t>
            </a:r>
            <a:endParaRPr lang="es-EC" dirty="0" smtClean="0">
              <a:solidFill>
                <a:schemeClr val="tx1"/>
              </a:solidFill>
              <a:latin typeface="Cambria" pitchFamily="18" charset="0"/>
            </a:endParaRPr>
          </a:p>
        </p:txBody>
      </p:sp>
      <p:sp>
        <p:nvSpPr>
          <p:cNvPr id="2" name="1 Título"/>
          <p:cNvSpPr>
            <a:spLocks noGrp="1"/>
          </p:cNvSpPr>
          <p:nvPr>
            <p:ph type="title"/>
          </p:nvPr>
        </p:nvSpPr>
        <p:spPr/>
        <p:txBody>
          <a:bodyPr/>
          <a:lstStyle/>
          <a:p>
            <a:r>
              <a:rPr lang="es-EC" sz="4000" dirty="0">
                <a:solidFill>
                  <a:schemeClr val="tx1"/>
                </a:solidFill>
                <a:latin typeface="Algerian" pitchFamily="82" charset="0"/>
              </a:rPr>
              <a:t>GOBIERNO PARROQUIAL DE LUDO</a:t>
            </a:r>
            <a:endParaRPr lang="es-EC" dirty="0">
              <a:solidFill>
                <a:schemeClr val="tx1"/>
              </a:solidFill>
            </a:endParaRPr>
          </a:p>
        </p:txBody>
      </p:sp>
    </p:spTree>
    <p:extLst>
      <p:ext uri="{BB962C8B-B14F-4D97-AF65-F5344CB8AC3E}">
        <p14:creationId xmlns:p14="http://schemas.microsoft.com/office/powerpoint/2010/main" val="130645908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772816"/>
            <a:ext cx="8280919" cy="4896544"/>
          </a:xfrm>
        </p:spPr>
        <p:txBody>
          <a:bodyPr>
            <a:normAutofit fontScale="92500" lnSpcReduction="10000"/>
          </a:bodyPr>
          <a:lstStyle/>
          <a:p>
            <a:pPr algn="just">
              <a:buFont typeface="Wingdings" pitchFamily="2" charset="2"/>
              <a:buChar char="Ø"/>
            </a:pPr>
            <a:r>
              <a:rPr lang="es-EC" b="1" dirty="0" smtClean="0">
                <a:solidFill>
                  <a:schemeClr val="tx1"/>
                </a:solidFill>
                <a:latin typeface="Cambria" pitchFamily="18" charset="0"/>
              </a:rPr>
              <a:t>COMUNIDADES:</a:t>
            </a:r>
            <a:r>
              <a:rPr lang="es-EC" b="1" dirty="0" smtClean="0">
                <a:solidFill>
                  <a:srgbClr val="C00000"/>
                </a:solidFill>
                <a:latin typeface="Cambria" pitchFamily="18" charset="0"/>
              </a:rPr>
              <a:t> </a:t>
            </a:r>
            <a:r>
              <a:rPr lang="es-EC" b="1" dirty="0" smtClean="0">
                <a:solidFill>
                  <a:srgbClr val="FF0000"/>
                </a:solidFill>
                <a:latin typeface="Cambria" pitchFamily="18" charset="0"/>
              </a:rPr>
              <a:t>SERRAG – LA DOLOROSA – PUENTE DE LIRIO HATO BOLO  - YARIGUIÑA  Y SAN MARTIN </a:t>
            </a:r>
          </a:p>
          <a:p>
            <a:pPr algn="just">
              <a:buFont typeface="Wingdings" pitchFamily="2" charset="2"/>
              <a:buChar char="Ø"/>
            </a:pPr>
            <a:r>
              <a:rPr lang="es-EC" b="1" dirty="0" smtClean="0">
                <a:solidFill>
                  <a:schemeClr val="tx1"/>
                </a:solidFill>
                <a:latin typeface="Cambria" pitchFamily="18" charset="0"/>
              </a:rPr>
              <a:t>OBRA</a:t>
            </a:r>
            <a:r>
              <a:rPr lang="es-EC" b="1" dirty="0">
                <a:solidFill>
                  <a:schemeClr val="tx1"/>
                </a:solidFill>
                <a:latin typeface="Cambria" pitchFamily="18" charset="0"/>
              </a:rPr>
              <a:t>: </a:t>
            </a:r>
            <a:r>
              <a:rPr lang="es-EC" sz="2000" dirty="0" smtClean="0">
                <a:solidFill>
                  <a:schemeClr val="tx1"/>
                </a:solidFill>
                <a:latin typeface="Cambria" pitchFamily="18" charset="0"/>
              </a:rPr>
              <a:t>tendido de material pétreo (lastre), arreglo de cunetas, nivelado y rodillado de la vía en un nacho de cinco metros y un tramo de 12 kilómetros.</a:t>
            </a:r>
          </a:p>
          <a:p>
            <a:pPr lvl="0" algn="just">
              <a:buFont typeface="Wingdings" pitchFamily="2" charset="2"/>
              <a:buChar char="Ø"/>
            </a:pPr>
            <a:r>
              <a:rPr lang="es-EC" sz="2000" b="1" dirty="0" smtClean="0">
                <a:solidFill>
                  <a:schemeClr val="tx1"/>
                </a:solidFill>
                <a:latin typeface="Cambria" pitchFamily="18" charset="0"/>
              </a:rPr>
              <a:t>MODALIDAD DE INVERSION: </a:t>
            </a:r>
            <a:r>
              <a:rPr lang="es-EC" sz="2000" b="1" dirty="0">
                <a:solidFill>
                  <a:schemeClr val="tx1"/>
                </a:solidFill>
                <a:latin typeface="Cambria" pitchFamily="18" charset="0"/>
              </a:rPr>
              <a:t> </a:t>
            </a:r>
            <a:r>
              <a:rPr lang="es-EC" sz="2000" dirty="0" smtClean="0">
                <a:solidFill>
                  <a:schemeClr val="tx1"/>
                </a:solidFill>
                <a:latin typeface="Cambria" pitchFamily="18" charset="0"/>
              </a:rPr>
              <a:t>mediante convenio</a:t>
            </a:r>
            <a:r>
              <a:rPr lang="es-EC" sz="2000" dirty="0">
                <a:solidFill>
                  <a:schemeClr val="tx1"/>
                </a:solidFill>
                <a:latin typeface="Cambria" pitchFamily="18" charset="0"/>
              </a:rPr>
              <a:t> </a:t>
            </a:r>
            <a:r>
              <a:rPr lang="es-EC" sz="2000" dirty="0" smtClean="0">
                <a:solidFill>
                  <a:schemeClr val="tx1"/>
                </a:solidFill>
                <a:latin typeface="Cambria" pitchFamily="18" charset="0"/>
              </a:rPr>
              <a:t>entre el Gobierno Provincial y el Gobierno Parroquial  y por  administración directa .</a:t>
            </a:r>
          </a:p>
          <a:p>
            <a:pPr algn="just">
              <a:buFont typeface="Wingdings" pitchFamily="2" charset="2"/>
              <a:buChar char="Ø"/>
            </a:pPr>
            <a:r>
              <a:rPr lang="es-EC" b="1" dirty="0" smtClean="0">
                <a:solidFill>
                  <a:schemeClr val="tx1"/>
                </a:solidFill>
                <a:latin typeface="Cambria" pitchFamily="18" charset="0"/>
              </a:rPr>
              <a:t>PRESUPUESTO: </a:t>
            </a:r>
          </a:p>
          <a:p>
            <a:pPr marL="0" indent="0" algn="just">
              <a:buNone/>
            </a:pPr>
            <a:r>
              <a:rPr lang="es-EC" sz="2000" dirty="0" smtClean="0">
                <a:solidFill>
                  <a:schemeClr val="tx1"/>
                </a:solidFill>
                <a:latin typeface="Cambria" pitchFamily="18" charset="0"/>
              </a:rPr>
              <a:t>      GOBIERNO PROVINCIAL (Tasa solidaria). ………. </a:t>
            </a:r>
            <a:r>
              <a:rPr lang="es-EC" sz="2000" dirty="0">
                <a:solidFill>
                  <a:schemeClr val="tx1"/>
                </a:solidFill>
                <a:latin typeface="Cambria" pitchFamily="18" charset="0"/>
              </a:rPr>
              <a:t> </a:t>
            </a:r>
            <a:r>
              <a:rPr lang="es-EC" sz="2000" dirty="0" smtClean="0">
                <a:solidFill>
                  <a:schemeClr val="tx1"/>
                </a:solidFill>
                <a:latin typeface="Cambria" pitchFamily="18" charset="0"/>
              </a:rPr>
              <a:t>   </a:t>
            </a:r>
            <a:r>
              <a:rPr lang="es-EC" sz="2000" dirty="0">
                <a:solidFill>
                  <a:schemeClr val="tx1"/>
                </a:solidFill>
                <a:latin typeface="Cambria" pitchFamily="18" charset="0"/>
              </a:rPr>
              <a:t> </a:t>
            </a:r>
            <a:r>
              <a:rPr lang="es-EC" sz="2000" dirty="0" smtClean="0">
                <a:solidFill>
                  <a:schemeClr val="tx1"/>
                </a:solidFill>
                <a:latin typeface="Cambria" pitchFamily="18" charset="0"/>
              </a:rPr>
              <a:t> 62.142.22</a:t>
            </a:r>
          </a:p>
          <a:p>
            <a:pPr marL="0" indent="0" algn="just">
              <a:buNone/>
            </a:pPr>
            <a:r>
              <a:rPr lang="es-EC" sz="2000" dirty="0" smtClean="0">
                <a:solidFill>
                  <a:schemeClr val="tx1"/>
                </a:solidFill>
                <a:latin typeface="Cambria" pitchFamily="18" charset="0"/>
              </a:rPr>
              <a:t>      GOBIERNO PARROQUIAL ……………………………….      </a:t>
            </a:r>
            <a:r>
              <a:rPr lang="es-EC" sz="2000" dirty="0">
                <a:solidFill>
                  <a:schemeClr val="tx1"/>
                </a:solidFill>
                <a:latin typeface="Cambria" pitchFamily="18" charset="0"/>
              </a:rPr>
              <a:t> </a:t>
            </a:r>
            <a:r>
              <a:rPr lang="es-EC" sz="2000" dirty="0" smtClean="0">
                <a:solidFill>
                  <a:schemeClr val="tx1"/>
                </a:solidFill>
                <a:latin typeface="Cambria" pitchFamily="18" charset="0"/>
              </a:rPr>
              <a:t>18.674.67</a:t>
            </a:r>
          </a:p>
          <a:p>
            <a:pPr marL="0" indent="0" algn="just">
              <a:buNone/>
            </a:pPr>
            <a:r>
              <a:rPr lang="es-EC" sz="2000" dirty="0" smtClean="0">
                <a:solidFill>
                  <a:schemeClr val="tx1"/>
                </a:solidFill>
                <a:latin typeface="Cambria" pitchFamily="18" charset="0"/>
              </a:rPr>
              <a:t>      PRESUPUESTO TOTAL. ……………………………………      80.806.89</a:t>
            </a:r>
          </a:p>
          <a:p>
            <a:pPr marL="0" indent="0" algn="just">
              <a:buNone/>
            </a:pPr>
            <a:r>
              <a:rPr lang="es-EC" sz="2000" dirty="0">
                <a:solidFill>
                  <a:schemeClr val="tx1"/>
                </a:solidFill>
                <a:latin typeface="Cambria" pitchFamily="18" charset="0"/>
              </a:rPr>
              <a:t>  </a:t>
            </a:r>
            <a:r>
              <a:rPr lang="es-EC" sz="2000" dirty="0" smtClean="0">
                <a:solidFill>
                  <a:schemeClr val="tx1"/>
                </a:solidFill>
                <a:latin typeface="Cambria" pitchFamily="18" charset="0"/>
              </a:rPr>
              <a:t>    NOTA: POR FIZCALIZACION SE DESCUENTA. …….       8.078.49</a:t>
            </a:r>
          </a:p>
          <a:p>
            <a:pPr marL="0" indent="0" algn="just">
              <a:buNone/>
            </a:pPr>
            <a:r>
              <a:rPr lang="es-EC" sz="2000" dirty="0" smtClean="0">
                <a:solidFill>
                  <a:schemeClr val="tx1"/>
                </a:solidFill>
                <a:latin typeface="Cambria" pitchFamily="18" charset="0"/>
              </a:rPr>
              <a:t>      TOTAL DE INVERSION. …………………………………….      </a:t>
            </a:r>
            <a:r>
              <a:rPr lang="es-EC" sz="2000" b="1" dirty="0" smtClean="0">
                <a:solidFill>
                  <a:schemeClr val="tx1"/>
                </a:solidFill>
                <a:latin typeface="Cambria" pitchFamily="18" charset="0"/>
              </a:rPr>
              <a:t>72.706.39</a:t>
            </a:r>
          </a:p>
          <a:p>
            <a:pPr algn="just">
              <a:buFont typeface="Wingdings" pitchFamily="2" charset="2"/>
              <a:buChar char="Ø"/>
            </a:pPr>
            <a:r>
              <a:rPr lang="es-EC" b="1" dirty="0" smtClean="0">
                <a:solidFill>
                  <a:schemeClr val="tx1"/>
                </a:solidFill>
                <a:latin typeface="Cambria" pitchFamily="18" charset="0"/>
              </a:rPr>
              <a:t>BENEFICIARIOS: </a:t>
            </a:r>
            <a:r>
              <a:rPr lang="es-EC" sz="2000" dirty="0" smtClean="0">
                <a:solidFill>
                  <a:schemeClr val="tx1"/>
                </a:solidFill>
                <a:latin typeface="Cambria" pitchFamily="18" charset="0"/>
              </a:rPr>
              <a:t>todos los moradores de la parroquia Ludo, y sobre todo  las comunidades mencionadas anteriormente. ( SE ENTREGO TUBOS)</a:t>
            </a:r>
          </a:p>
        </p:txBody>
      </p:sp>
      <p:sp>
        <p:nvSpPr>
          <p:cNvPr id="2" name="1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637056011"/>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700808"/>
            <a:ext cx="8352927" cy="4824536"/>
          </a:xfrm>
        </p:spPr>
        <p:txBody>
          <a:bodyPr>
            <a:normAutofit/>
          </a:bodyPr>
          <a:lstStyle/>
          <a:p>
            <a:pPr marL="0" lvl="0" indent="0" algn="just">
              <a:buNone/>
            </a:pPr>
            <a:r>
              <a:rPr lang="es-EC" sz="2000" b="1" dirty="0" smtClean="0">
                <a:latin typeface="Cambria" pitchFamily="18" charset="0"/>
              </a:rPr>
              <a:t>MANTENIMIENTO VIAL</a:t>
            </a:r>
            <a:endParaRPr lang="es-EC" sz="2000" b="1" dirty="0">
              <a:latin typeface="Cambria" pitchFamily="18" charset="0"/>
            </a:endParaRPr>
          </a:p>
        </p:txBody>
      </p:sp>
      <p:sp>
        <p:nvSpPr>
          <p:cNvPr id="2" name="1 Título"/>
          <p:cNvSpPr>
            <a:spLocks noGrp="1"/>
          </p:cNvSpPr>
          <p:nvPr>
            <p:ph type="title"/>
          </p:nvPr>
        </p:nvSpPr>
        <p:spPr/>
        <p:txBody>
          <a:bodyPr/>
          <a:lstStyle/>
          <a:p>
            <a:r>
              <a:rPr lang="es-EC" sz="4000" dirty="0">
                <a:solidFill>
                  <a:schemeClr val="tx1"/>
                </a:solidFill>
                <a:latin typeface="Algerian" pitchFamily="82" charset="0"/>
              </a:rPr>
              <a:t>GOBIERNO PARROQUIAL DE LUDO</a:t>
            </a:r>
            <a:endParaRPr lang="es-EC" dirty="0">
              <a:solidFill>
                <a:schemeClr val="tx1"/>
              </a:solidFill>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132856"/>
            <a:ext cx="8208912" cy="4563126"/>
          </a:xfrm>
          <a:prstGeom prst="rect">
            <a:avLst/>
          </a:prstGeom>
          <a:ln>
            <a:noFill/>
          </a:ln>
          <a:effectLst>
            <a:softEdge rad="112500"/>
          </a:effectLst>
        </p:spPr>
      </p:pic>
    </p:spTree>
    <p:extLst>
      <p:ext uri="{BB962C8B-B14F-4D97-AF65-F5344CB8AC3E}">
        <p14:creationId xmlns:p14="http://schemas.microsoft.com/office/powerpoint/2010/main" val="5286839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39553" y="1700808"/>
            <a:ext cx="8136904" cy="4464496"/>
          </a:xfrm>
        </p:spPr>
        <p:txBody>
          <a:bodyPr>
            <a:normAutofit/>
          </a:bodyPr>
          <a:lstStyle/>
          <a:p>
            <a:pPr marL="0" indent="0">
              <a:buNone/>
            </a:pPr>
            <a:r>
              <a:rPr lang="es-EC" sz="2000" b="1" dirty="0" smtClean="0">
                <a:latin typeface="Cambria" pitchFamily="18" charset="0"/>
              </a:rPr>
              <a:t>MANTENIMIEN TO VIAL</a:t>
            </a:r>
            <a:endParaRPr lang="es-EC" sz="2000" b="1" dirty="0">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2060848"/>
            <a:ext cx="7632848" cy="4797152"/>
          </a:xfrm>
          <a:prstGeom prst="rect">
            <a:avLst/>
          </a:prstGeom>
          <a:ln>
            <a:noFill/>
          </a:ln>
          <a:effectLst>
            <a:softEdge rad="112500"/>
          </a:effectLst>
        </p:spPr>
      </p:pic>
    </p:spTree>
    <p:extLst>
      <p:ext uri="{BB962C8B-B14F-4D97-AF65-F5344CB8AC3E}">
        <p14:creationId xmlns:p14="http://schemas.microsoft.com/office/powerpoint/2010/main" val="930386202"/>
      </p:ext>
    </p:extLst>
  </p:cSld>
  <p:clrMapOvr>
    <a:masterClrMapping/>
  </p:clrMapOvr>
  <p:transition spd="slow">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484784"/>
            <a:ext cx="8208912" cy="4896544"/>
          </a:xfrm>
        </p:spPr>
        <p:txBody>
          <a:bodyPr>
            <a:normAutofit lnSpcReduction="10000"/>
          </a:bodyPr>
          <a:lstStyle/>
          <a:p>
            <a:pPr marL="0" lvl="0" indent="0">
              <a:buClr>
                <a:srgbClr val="31B6FD"/>
              </a:buClr>
              <a:buNone/>
            </a:pPr>
            <a:r>
              <a:rPr lang="es-EC" sz="1900" dirty="0" smtClean="0">
                <a:solidFill>
                  <a:srgbClr val="073E87"/>
                </a:solidFill>
                <a:latin typeface="Cambria" pitchFamily="18" charset="0"/>
              </a:rPr>
              <a:t>                             </a:t>
            </a:r>
            <a:r>
              <a:rPr lang="es-EC" sz="3200" b="1" dirty="0" smtClean="0">
                <a:latin typeface="Cambria" pitchFamily="18" charset="0"/>
              </a:rPr>
              <a:t>PRODUCCION Y AMBIENTE</a:t>
            </a:r>
          </a:p>
          <a:p>
            <a:pPr marL="0" lvl="0" indent="0">
              <a:buClr>
                <a:srgbClr val="31B6FD"/>
              </a:buClr>
              <a:buNone/>
            </a:pPr>
            <a:r>
              <a:rPr lang="es-EC" sz="3200" b="1" dirty="0" smtClean="0">
                <a:solidFill>
                  <a:srgbClr val="FF0000"/>
                </a:solidFill>
                <a:latin typeface="Cambria" pitchFamily="18" charset="0"/>
              </a:rPr>
              <a:t>                                     92.000</a:t>
            </a:r>
          </a:p>
          <a:p>
            <a:pPr marL="0" lvl="0" indent="0">
              <a:buClr>
                <a:srgbClr val="31B6FD"/>
              </a:buClr>
              <a:buNone/>
            </a:pPr>
            <a:r>
              <a:rPr lang="es-EC" sz="2800" b="1" dirty="0" smtClean="0">
                <a:solidFill>
                  <a:schemeClr val="tx1"/>
                </a:solidFill>
                <a:latin typeface="Cambria" pitchFamily="18" charset="0"/>
              </a:rPr>
              <a:t>AMBIENTE:</a:t>
            </a:r>
          </a:p>
          <a:p>
            <a:pPr marL="0" lvl="0" indent="0" algn="just">
              <a:buClr>
                <a:srgbClr val="31B6FD"/>
              </a:buClr>
              <a:buNone/>
            </a:pPr>
            <a:r>
              <a:rPr lang="es-EC" dirty="0" smtClean="0">
                <a:solidFill>
                  <a:schemeClr val="tx1"/>
                </a:solidFill>
                <a:latin typeface="Cambria" pitchFamily="18" charset="0"/>
              </a:rPr>
              <a:t>El gobierno parroquial de Ludo en convenio con el Ministerio del Ambiente MAE firmo un convenio denominado RESTAURACION FORESTAL CON FINESD DE CONSERVACION AMBIENTAL Y PROTECCION DE FUENTES HIDRICAS con fecha 1 de Septiembre de 2014 por un valor de 200.194.74 dólares, el mismo que se encuentra en ejecución y que hasta el momento  el ministerio a realizado dos desembolsos por un valor de  80.077.90 dólares de lo cual se han invertido 52.244.84  de la siguiente manera:  </a:t>
            </a:r>
            <a:endParaRPr lang="es-EC" sz="2000" dirty="0">
              <a:solidFill>
                <a:schemeClr val="tx1"/>
              </a:solidFill>
              <a:latin typeface="Cambria" pitchFamily="18" charset="0"/>
            </a:endParaRPr>
          </a:p>
          <a:p>
            <a:pPr marL="0" lvl="0" indent="0" algn="just">
              <a:buClr>
                <a:srgbClr val="31B6FD"/>
              </a:buClr>
              <a:buNone/>
            </a:pPr>
            <a:endParaRPr lang="es-EC" sz="2000" dirty="0" smtClean="0">
              <a:solidFill>
                <a:schemeClr val="tx1"/>
              </a:solidFill>
              <a:latin typeface="Cambria" pitchFamily="18" charset="0"/>
            </a:endParaRPr>
          </a:p>
          <a:p>
            <a:pPr marL="0" lvl="0" indent="0" algn="just">
              <a:buClr>
                <a:srgbClr val="31B6FD"/>
              </a:buClr>
              <a:buNone/>
            </a:pPr>
            <a:endParaRPr lang="es-EC" sz="2000" dirty="0">
              <a:solidFill>
                <a:srgbClr val="C00000"/>
              </a:solidFill>
              <a:latin typeface="Cambria" pitchFamily="18" charset="0"/>
            </a:endParaRPr>
          </a:p>
        </p:txBody>
      </p:sp>
      <p:sp>
        <p:nvSpPr>
          <p:cNvPr id="3" name="2 Título"/>
          <p:cNvSpPr>
            <a:spLocks noGrp="1"/>
          </p:cNvSpPr>
          <p:nvPr>
            <p:ph type="title"/>
          </p:nvPr>
        </p:nvSpPr>
        <p:spPr/>
        <p:txBody>
          <a:bodyPr/>
          <a:lstStyle/>
          <a:p>
            <a:r>
              <a:rPr lang="es-EC" sz="4000" dirty="0" smtClean="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26807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39552" y="1772816"/>
            <a:ext cx="8064896" cy="4176464"/>
          </a:xfrm>
        </p:spPr>
        <p:txBody>
          <a:bodyPr>
            <a:normAutofit lnSpcReduction="10000"/>
          </a:bodyPr>
          <a:lstStyle/>
          <a:p>
            <a:pPr lvl="0" algn="just">
              <a:buClr>
                <a:srgbClr val="31B6FD"/>
              </a:buClr>
              <a:buFont typeface="Wingdings" pitchFamily="2" charset="2"/>
              <a:buChar char="Ø"/>
            </a:pPr>
            <a:r>
              <a:rPr lang="es-EC" b="1" dirty="0">
                <a:solidFill>
                  <a:prstClr val="black"/>
                </a:solidFill>
                <a:latin typeface="Cambria" pitchFamily="18" charset="0"/>
              </a:rPr>
              <a:t>PROYECTO: </a:t>
            </a:r>
            <a:r>
              <a:rPr lang="es-EC" sz="2000" dirty="0">
                <a:solidFill>
                  <a:srgbClr val="FF0000"/>
                </a:solidFill>
                <a:latin typeface="Cambria" pitchFamily="18" charset="0"/>
              </a:rPr>
              <a:t> </a:t>
            </a:r>
            <a:r>
              <a:rPr lang="es-EC" b="1" dirty="0">
                <a:solidFill>
                  <a:srgbClr val="FF0000"/>
                </a:solidFill>
                <a:latin typeface="Cambria" pitchFamily="18" charset="0"/>
              </a:rPr>
              <a:t>RESTAURACION FORESTAL</a:t>
            </a:r>
          </a:p>
          <a:p>
            <a:pPr lvl="0" algn="just">
              <a:buClr>
                <a:srgbClr val="31B6FD"/>
              </a:buClr>
              <a:buFont typeface="Wingdings" pitchFamily="2" charset="2"/>
              <a:buChar char="Ø"/>
            </a:pPr>
            <a:r>
              <a:rPr lang="es-EC" b="1" dirty="0">
                <a:solidFill>
                  <a:schemeClr val="tx1"/>
                </a:solidFill>
                <a:latin typeface="Cambria" pitchFamily="18" charset="0"/>
              </a:rPr>
              <a:t>COSTO DEL PROYECTO: </a:t>
            </a:r>
            <a:r>
              <a:rPr lang="es-EC" dirty="0">
                <a:solidFill>
                  <a:schemeClr val="tx1"/>
                </a:solidFill>
                <a:latin typeface="Cambria" pitchFamily="18" charset="0"/>
              </a:rPr>
              <a:t>200.194.74 Dólares.</a:t>
            </a:r>
          </a:p>
          <a:p>
            <a:pPr lvl="0" algn="just">
              <a:buClr>
                <a:srgbClr val="31B6FD"/>
              </a:buClr>
              <a:buFont typeface="Wingdings" pitchFamily="2" charset="2"/>
              <a:buChar char="Ø"/>
            </a:pPr>
            <a:r>
              <a:rPr lang="es-EC" b="1" dirty="0">
                <a:solidFill>
                  <a:schemeClr val="tx1"/>
                </a:solidFill>
                <a:latin typeface="Cambria" pitchFamily="18" charset="0"/>
              </a:rPr>
              <a:t>PLAZO: </a:t>
            </a:r>
            <a:r>
              <a:rPr lang="es-EC" dirty="0">
                <a:solidFill>
                  <a:schemeClr val="tx1"/>
                </a:solidFill>
                <a:latin typeface="Cambria" pitchFamily="18" charset="0"/>
              </a:rPr>
              <a:t>Tres años</a:t>
            </a:r>
          </a:p>
          <a:p>
            <a:pPr lvl="0" algn="just">
              <a:buClr>
                <a:srgbClr val="31B6FD"/>
              </a:buClr>
              <a:buFont typeface="Wingdings" pitchFamily="2" charset="2"/>
              <a:buChar char="Ø"/>
            </a:pPr>
            <a:r>
              <a:rPr lang="es-EC" b="1" dirty="0">
                <a:solidFill>
                  <a:schemeClr val="tx1"/>
                </a:solidFill>
                <a:latin typeface="Cambria" pitchFamily="18" charset="0"/>
              </a:rPr>
              <a:t>BENEFIRIARIOS: </a:t>
            </a:r>
            <a:r>
              <a:rPr lang="es-EC" dirty="0">
                <a:solidFill>
                  <a:schemeClr val="tx1"/>
                </a:solidFill>
                <a:latin typeface="Cambria" pitchFamily="18" charset="0"/>
              </a:rPr>
              <a:t>El</a:t>
            </a:r>
            <a:r>
              <a:rPr lang="es-EC" b="1" dirty="0">
                <a:solidFill>
                  <a:schemeClr val="tx1"/>
                </a:solidFill>
                <a:latin typeface="Cambria" pitchFamily="18" charset="0"/>
              </a:rPr>
              <a:t> </a:t>
            </a:r>
            <a:r>
              <a:rPr lang="es-EC" dirty="0">
                <a:solidFill>
                  <a:schemeClr val="tx1"/>
                </a:solidFill>
                <a:latin typeface="Cambria" pitchFamily="18" charset="0"/>
              </a:rPr>
              <a:t>Proyecto beneficia a 130 propietarios </a:t>
            </a:r>
          </a:p>
          <a:p>
            <a:pPr lvl="0" algn="just">
              <a:buClr>
                <a:srgbClr val="31B6FD"/>
              </a:buClr>
              <a:buFont typeface="Wingdings" pitchFamily="2" charset="2"/>
              <a:buChar char="Ø"/>
            </a:pPr>
            <a:r>
              <a:rPr lang="es-EC" b="1" dirty="0" smtClean="0">
                <a:solidFill>
                  <a:schemeClr val="tx1"/>
                </a:solidFill>
                <a:latin typeface="Cambria" pitchFamily="18" charset="0"/>
              </a:rPr>
              <a:t>AREA </a:t>
            </a:r>
            <a:r>
              <a:rPr lang="es-EC" b="1" dirty="0">
                <a:solidFill>
                  <a:schemeClr val="tx1"/>
                </a:solidFill>
                <a:latin typeface="Cambria" pitchFamily="18" charset="0"/>
              </a:rPr>
              <a:t>DE INTERVENCION: </a:t>
            </a:r>
            <a:r>
              <a:rPr lang="es-EC" dirty="0">
                <a:solidFill>
                  <a:schemeClr val="tx1"/>
                </a:solidFill>
                <a:latin typeface="Cambria" pitchFamily="18" charset="0"/>
              </a:rPr>
              <a:t>Se interviene en una superficie </a:t>
            </a:r>
          </a:p>
          <a:p>
            <a:pPr marL="0" lvl="0" indent="0" algn="just">
              <a:buClr>
                <a:srgbClr val="31B6FD"/>
              </a:buClr>
              <a:buNone/>
            </a:pPr>
            <a:r>
              <a:rPr lang="es-EC" dirty="0">
                <a:solidFill>
                  <a:schemeClr val="tx1"/>
                </a:solidFill>
                <a:latin typeface="Cambria" pitchFamily="18" charset="0"/>
              </a:rPr>
              <a:t>     de 270 hectáreas en diferentes comunidades de la</a:t>
            </a:r>
          </a:p>
          <a:p>
            <a:pPr marL="0" lvl="0" indent="0" algn="just">
              <a:buClr>
                <a:srgbClr val="31B6FD"/>
              </a:buClr>
              <a:buNone/>
            </a:pPr>
            <a:r>
              <a:rPr lang="es-EC" dirty="0">
                <a:solidFill>
                  <a:schemeClr val="tx1"/>
                </a:solidFill>
                <a:latin typeface="Cambria" pitchFamily="18" charset="0"/>
              </a:rPr>
              <a:t>     parroquia.</a:t>
            </a:r>
          </a:p>
          <a:p>
            <a:pPr lvl="0" algn="just">
              <a:buClr>
                <a:srgbClr val="31B6FD"/>
              </a:buClr>
              <a:buFont typeface="Wingdings" pitchFamily="2" charset="2"/>
              <a:buChar char="Ø"/>
            </a:pPr>
            <a:r>
              <a:rPr lang="es-EC" b="1" dirty="0">
                <a:solidFill>
                  <a:schemeClr val="tx1"/>
                </a:solidFill>
                <a:latin typeface="Cambria" pitchFamily="18" charset="0"/>
              </a:rPr>
              <a:t>OBJETO DEL PROYECTO: </a:t>
            </a:r>
            <a:r>
              <a:rPr lang="es-EC" dirty="0">
                <a:solidFill>
                  <a:schemeClr val="tx1"/>
                </a:solidFill>
                <a:latin typeface="Cambria" pitchFamily="18" charset="0"/>
              </a:rPr>
              <a:t>Restaurar áreas degradadas y desprotegidas de vegetación; así como proteger y reforestar las fuentes </a:t>
            </a:r>
            <a:r>
              <a:rPr lang="es-EC" dirty="0" smtClean="0">
                <a:solidFill>
                  <a:schemeClr val="tx1"/>
                </a:solidFill>
                <a:latin typeface="Cambria" pitchFamily="18" charset="0"/>
              </a:rPr>
              <a:t>hídricas con </a:t>
            </a:r>
            <a:r>
              <a:rPr lang="es-EC" dirty="0">
                <a:solidFill>
                  <a:schemeClr val="tx1"/>
                </a:solidFill>
                <a:latin typeface="Cambria" pitchFamily="18" charset="0"/>
              </a:rPr>
              <a:t>plantas nativas. </a:t>
            </a:r>
          </a:p>
          <a:p>
            <a:endParaRPr lang="es-EC" dirty="0"/>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5095651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9" y="1772816"/>
            <a:ext cx="8496944" cy="4536504"/>
          </a:xfrm>
        </p:spPr>
        <p:txBody>
          <a:bodyPr/>
          <a:lstStyle/>
          <a:p>
            <a:pPr marL="0" indent="0">
              <a:buNone/>
            </a:pPr>
            <a:r>
              <a:rPr lang="es-EC" b="1" dirty="0" smtClean="0"/>
              <a:t>PROYECTO: </a:t>
            </a:r>
            <a:r>
              <a:rPr lang="es-EC" b="1" dirty="0" smtClean="0">
                <a:solidFill>
                  <a:srgbClr val="FF0000"/>
                </a:solidFill>
              </a:rPr>
              <a:t>RESTAURACION FORESTAL</a:t>
            </a:r>
          </a:p>
          <a:p>
            <a:pPr marL="0" indent="0">
              <a:buNone/>
            </a:pPr>
            <a:r>
              <a:rPr lang="es-EC" dirty="0" smtClean="0">
                <a:solidFill>
                  <a:schemeClr val="tx1"/>
                </a:solidFill>
                <a:latin typeface="Cambria" pitchFamily="18" charset="0"/>
              </a:rPr>
              <a:t>Compra </a:t>
            </a:r>
            <a:r>
              <a:rPr lang="es-EC" dirty="0">
                <a:solidFill>
                  <a:schemeClr val="tx1"/>
                </a:solidFill>
                <a:latin typeface="Cambria" pitchFamily="18" charset="0"/>
              </a:rPr>
              <a:t>de plantas: (Diego </a:t>
            </a:r>
            <a:r>
              <a:rPr lang="es-EC" dirty="0" smtClean="0">
                <a:solidFill>
                  <a:schemeClr val="tx1"/>
                </a:solidFill>
                <a:latin typeface="Cambria" pitchFamily="18" charset="0"/>
              </a:rPr>
              <a:t>Álvarez)….......      </a:t>
            </a:r>
            <a:r>
              <a:rPr lang="es-EC" dirty="0">
                <a:solidFill>
                  <a:schemeClr val="tx1"/>
                </a:solidFill>
                <a:latin typeface="Cambria" pitchFamily="18" charset="0"/>
              </a:rPr>
              <a:t>25.353.27</a:t>
            </a:r>
          </a:p>
          <a:p>
            <a:pPr marL="0" indent="0">
              <a:buNone/>
            </a:pPr>
            <a:r>
              <a:rPr lang="es-EC" dirty="0" smtClean="0">
                <a:solidFill>
                  <a:schemeClr val="tx1"/>
                </a:solidFill>
                <a:latin typeface="Cambria" pitchFamily="18" charset="0"/>
              </a:rPr>
              <a:t>Materiales de oficina: …………………………..            </a:t>
            </a:r>
            <a:r>
              <a:rPr lang="es-EC" dirty="0">
                <a:solidFill>
                  <a:schemeClr val="tx1"/>
                </a:solidFill>
                <a:latin typeface="Cambria" pitchFamily="18" charset="0"/>
              </a:rPr>
              <a:t>586.00</a:t>
            </a:r>
          </a:p>
          <a:p>
            <a:pPr marL="0" indent="0">
              <a:buNone/>
            </a:pPr>
            <a:r>
              <a:rPr lang="es-EC" dirty="0">
                <a:solidFill>
                  <a:schemeClr val="tx1"/>
                </a:solidFill>
                <a:latin typeface="Cambria" pitchFamily="18" charset="0"/>
              </a:rPr>
              <a:t>Abonos he  Hidrogel. ……………………….......         6.250.00</a:t>
            </a:r>
          </a:p>
          <a:p>
            <a:pPr marL="0" indent="0">
              <a:buNone/>
            </a:pPr>
            <a:r>
              <a:rPr lang="es-EC" dirty="0">
                <a:solidFill>
                  <a:schemeClr val="tx1"/>
                </a:solidFill>
                <a:latin typeface="Cambria" pitchFamily="18" charset="0"/>
              </a:rPr>
              <a:t>Técnico (Linder Suin). ………………………….       12.834.00</a:t>
            </a:r>
          </a:p>
          <a:p>
            <a:pPr marL="0" indent="0">
              <a:buNone/>
            </a:pPr>
            <a:r>
              <a:rPr lang="es-EC" dirty="0">
                <a:solidFill>
                  <a:schemeClr val="tx1"/>
                </a:solidFill>
                <a:latin typeface="Cambria" pitchFamily="18" charset="0"/>
              </a:rPr>
              <a:t>Promotor (Juan Guanuquiza). ………………          6.631.56</a:t>
            </a:r>
          </a:p>
          <a:p>
            <a:pPr marL="0" indent="0">
              <a:buNone/>
            </a:pPr>
            <a:r>
              <a:rPr lang="es-EC" dirty="0">
                <a:solidFill>
                  <a:schemeClr val="tx1"/>
                </a:solidFill>
                <a:latin typeface="Cambria" pitchFamily="18" charset="0"/>
              </a:rPr>
              <a:t>Transporte. …………………………………………              600.00</a:t>
            </a:r>
          </a:p>
          <a:p>
            <a:pPr marL="0" indent="0">
              <a:buNone/>
            </a:pPr>
            <a:r>
              <a:rPr lang="es-EC" dirty="0" smtClean="0">
                <a:solidFill>
                  <a:schemeClr val="tx1"/>
                </a:solidFill>
                <a:latin typeface="Cambria" pitchFamily="18" charset="0"/>
              </a:rPr>
              <a:t>Total invertido.  ……………………………………        </a:t>
            </a:r>
            <a:r>
              <a:rPr lang="es-EC" dirty="0">
                <a:solidFill>
                  <a:schemeClr val="tx1"/>
                </a:solidFill>
                <a:latin typeface="Cambria" pitchFamily="18" charset="0"/>
              </a:rPr>
              <a:t>52.244.84</a:t>
            </a:r>
          </a:p>
          <a:p>
            <a:pPr marL="0" indent="0">
              <a:buNone/>
            </a:pPr>
            <a:r>
              <a:rPr lang="es-EC" dirty="0">
                <a:solidFill>
                  <a:schemeClr val="tx1"/>
                </a:solidFill>
                <a:latin typeface="Cambria" pitchFamily="18" charset="0"/>
              </a:rPr>
              <a:t>SALDO. ………………………………………………..        27. 833.06</a:t>
            </a:r>
          </a:p>
          <a:p>
            <a:endParaRPr lang="es-EC" dirty="0"/>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1280584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00808"/>
            <a:ext cx="8496944" cy="4536504"/>
          </a:xfrm>
        </p:spPr>
        <p:txBody>
          <a:bodyPr>
            <a:normAutofit/>
          </a:bodyPr>
          <a:lstStyle/>
          <a:p>
            <a:r>
              <a:rPr lang="es-EC" sz="2000" b="1" dirty="0" smtClean="0"/>
              <a:t>PROYECTO RESTAURACION  FORESTAL</a:t>
            </a:r>
            <a:endParaRPr lang="es-EC" sz="2000" b="1" dirty="0"/>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2348880"/>
            <a:ext cx="4176464" cy="3510390"/>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348880"/>
            <a:ext cx="4115949" cy="3510390"/>
          </a:xfrm>
          <a:prstGeom prst="rect">
            <a:avLst/>
          </a:prstGeom>
        </p:spPr>
      </p:pic>
    </p:spTree>
    <p:extLst>
      <p:ext uri="{BB962C8B-B14F-4D97-AF65-F5344CB8AC3E}">
        <p14:creationId xmlns:p14="http://schemas.microsoft.com/office/powerpoint/2010/main" val="3495325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7" y="1844824"/>
            <a:ext cx="8496945" cy="4281339"/>
          </a:xfrm>
        </p:spPr>
        <p:txBody>
          <a:bodyPr>
            <a:normAutofit/>
          </a:bodyPr>
          <a:lstStyle/>
          <a:p>
            <a:r>
              <a:rPr lang="es-EC" sz="2000" b="1" dirty="0" smtClean="0">
                <a:latin typeface="Cambria" pitchFamily="18" charset="0"/>
              </a:rPr>
              <a:t>PROYECTO DE RESTAURACION FORESTAL</a:t>
            </a:r>
            <a:endParaRPr lang="es-EC" sz="2000"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503206"/>
            <a:ext cx="4680520" cy="3744416"/>
          </a:xfrm>
          <a:prstGeom prst="rect">
            <a:avLst/>
          </a:prstGeom>
          <a:ln>
            <a:noFill/>
          </a:ln>
          <a:effectLst>
            <a:softEdge rad="112500"/>
          </a:effectLst>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2482585"/>
            <a:ext cx="3456384" cy="3765037"/>
          </a:xfrm>
          <a:prstGeom prst="rect">
            <a:avLst/>
          </a:prstGeom>
          <a:ln>
            <a:noFill/>
          </a:ln>
          <a:effectLst>
            <a:softEdge rad="112500"/>
          </a:effectLst>
        </p:spPr>
      </p:pic>
    </p:spTree>
    <p:extLst>
      <p:ext uri="{BB962C8B-B14F-4D97-AF65-F5344CB8AC3E}">
        <p14:creationId xmlns:p14="http://schemas.microsoft.com/office/powerpoint/2010/main" val="38652716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628800"/>
            <a:ext cx="8352928" cy="5040560"/>
          </a:xfrm>
          <a:prstGeom prst="rect">
            <a:avLst/>
          </a:prstGeom>
          <a:ln>
            <a:noFill/>
          </a:ln>
          <a:effectLst>
            <a:softEdge rad="112500"/>
          </a:effectLst>
        </p:spPr>
      </p:pic>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12129801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844824"/>
            <a:ext cx="8208912" cy="3384376"/>
          </a:xfrm>
        </p:spPr>
        <p:txBody>
          <a:bodyPr>
            <a:normAutofit/>
          </a:bodyPr>
          <a:lstStyle/>
          <a:p>
            <a:pPr marL="0" lvl="0" indent="0" algn="just">
              <a:buClr>
                <a:srgbClr val="31B6FD"/>
              </a:buClr>
              <a:buNone/>
            </a:pPr>
            <a:r>
              <a:rPr lang="es-EC" sz="2800" b="1" dirty="0" smtClean="0">
                <a:solidFill>
                  <a:prstClr val="black"/>
                </a:solidFill>
                <a:latin typeface="Cambria" pitchFamily="18" charset="0"/>
              </a:rPr>
              <a:t>PORODUCCION</a:t>
            </a:r>
          </a:p>
          <a:p>
            <a:pPr marL="0" lvl="0" indent="0" algn="just">
              <a:buClr>
                <a:srgbClr val="31B6FD"/>
              </a:buClr>
              <a:buNone/>
            </a:pPr>
            <a:r>
              <a:rPr lang="es-EC" dirty="0" smtClean="0">
                <a:solidFill>
                  <a:prstClr val="black"/>
                </a:solidFill>
                <a:latin typeface="Cambria" pitchFamily="18" charset="0"/>
              </a:rPr>
              <a:t>El Gobierno Parroquial de Ludo,  mediante proyectos asociativos y comunitarios viene apoyando la producción  en base a sus competencias y en base al proceso de priorización de obras,  dando cumplimiento con  el plan operativo anual  POA 2015. Para tal efecto se ha priorizado apoyar  dos proyectos productivos  que están en plena ejecución y que son los siguientes:</a:t>
            </a:r>
          </a:p>
          <a:p>
            <a:pPr marL="0" lvl="0" indent="0" algn="just">
              <a:buClr>
                <a:srgbClr val="31B6FD"/>
              </a:buClr>
              <a:buNone/>
            </a:pPr>
            <a:endParaRPr lang="es-EC" sz="2000" dirty="0">
              <a:solidFill>
                <a:prstClr val="black"/>
              </a:solidFill>
              <a:latin typeface="Bodoni MT" pitchFamily="18" charset="0"/>
            </a:endParaRPr>
          </a:p>
          <a:p>
            <a:pPr lvl="0" algn="just">
              <a:buClr>
                <a:srgbClr val="31B6FD"/>
              </a:buClr>
              <a:buFont typeface="Wingdings" pitchFamily="2" charset="2"/>
              <a:buChar char="Ø"/>
            </a:pPr>
            <a:endParaRPr lang="es-EC" dirty="0">
              <a:solidFill>
                <a:srgbClr val="073E87"/>
              </a:solidFill>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124859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00808"/>
            <a:ext cx="8568951" cy="4680520"/>
          </a:xfrm>
        </p:spPr>
        <p:txBody>
          <a:bodyPr>
            <a:normAutofit fontScale="92500" lnSpcReduction="20000"/>
          </a:bodyPr>
          <a:lstStyle/>
          <a:p>
            <a:pPr lvl="0" algn="just">
              <a:buClr>
                <a:srgbClr val="31B6FD"/>
              </a:buClr>
              <a:buFont typeface="Wingdings" pitchFamily="2" charset="2"/>
              <a:buChar char="Ø"/>
            </a:pPr>
            <a:r>
              <a:rPr lang="es-EC" b="1" dirty="0" smtClean="0">
                <a:solidFill>
                  <a:prstClr val="black"/>
                </a:solidFill>
                <a:latin typeface="Cambria" pitchFamily="18" charset="0"/>
              </a:rPr>
              <a:t>PROYECTO: </a:t>
            </a:r>
            <a:r>
              <a:rPr lang="es-EC" sz="2000" dirty="0" smtClean="0">
                <a:solidFill>
                  <a:srgbClr val="FF0000"/>
                </a:solidFill>
                <a:latin typeface="Cambria" pitchFamily="18" charset="0"/>
              </a:rPr>
              <a:t> </a:t>
            </a:r>
            <a:r>
              <a:rPr lang="es-EC" b="1" dirty="0" smtClean="0">
                <a:solidFill>
                  <a:srgbClr val="FF0000"/>
                </a:solidFill>
                <a:latin typeface="Cambria" pitchFamily="18" charset="0"/>
              </a:rPr>
              <a:t>AGRO FORESTAL  Y AMBIENTAL COMUNITARIO</a:t>
            </a:r>
          </a:p>
          <a:p>
            <a:pPr lvl="0" algn="just">
              <a:buClr>
                <a:srgbClr val="31B6FD"/>
              </a:buClr>
              <a:buFont typeface="Wingdings" pitchFamily="2" charset="2"/>
              <a:buChar char="Ø"/>
            </a:pPr>
            <a:r>
              <a:rPr lang="es-EC" b="1" dirty="0" smtClean="0">
                <a:solidFill>
                  <a:schemeClr val="tx1"/>
                </a:solidFill>
                <a:latin typeface="Cambria" pitchFamily="18" charset="0"/>
              </a:rPr>
              <a:t>COSTO DEL PROYECTO: </a:t>
            </a:r>
            <a:r>
              <a:rPr lang="es-EC" dirty="0" smtClean="0">
                <a:solidFill>
                  <a:schemeClr val="tx1"/>
                </a:solidFill>
                <a:latin typeface="Cambria" pitchFamily="18" charset="0"/>
              </a:rPr>
              <a:t>20.000 Dólares divididos de la siguiente manera: 10.000 GAD Parroquial, 5000 GAD Municipal y 5000 contraparte de los beneficiarios</a:t>
            </a:r>
          </a:p>
          <a:p>
            <a:pPr lvl="0" algn="just">
              <a:buClr>
                <a:srgbClr val="31B6FD"/>
              </a:buClr>
              <a:buFont typeface="Wingdings" pitchFamily="2" charset="2"/>
              <a:buChar char="Ø"/>
            </a:pPr>
            <a:r>
              <a:rPr lang="es-EC" b="1" dirty="0" smtClean="0">
                <a:solidFill>
                  <a:schemeClr val="tx1"/>
                </a:solidFill>
                <a:latin typeface="Cambria" pitchFamily="18" charset="0"/>
              </a:rPr>
              <a:t>PLAZO DE EJECUCION: </a:t>
            </a:r>
            <a:r>
              <a:rPr lang="es-EC" dirty="0" smtClean="0">
                <a:solidFill>
                  <a:schemeClr val="tx1"/>
                </a:solidFill>
                <a:latin typeface="Cambria" pitchFamily="18" charset="0"/>
              </a:rPr>
              <a:t>un año</a:t>
            </a:r>
            <a:endParaRPr lang="es-EC" dirty="0">
              <a:solidFill>
                <a:schemeClr val="tx1"/>
              </a:solidFill>
              <a:latin typeface="Cambria" pitchFamily="18" charset="0"/>
            </a:endParaRPr>
          </a:p>
          <a:p>
            <a:pPr lvl="0" algn="just">
              <a:buClr>
                <a:srgbClr val="31B6FD"/>
              </a:buClr>
              <a:buFont typeface="Wingdings" pitchFamily="2" charset="2"/>
              <a:buChar char="Ø"/>
            </a:pPr>
            <a:r>
              <a:rPr lang="es-EC" b="1" dirty="0">
                <a:solidFill>
                  <a:schemeClr val="tx1"/>
                </a:solidFill>
                <a:latin typeface="Cambria" pitchFamily="18" charset="0"/>
              </a:rPr>
              <a:t>BENEFIRIARIOS: </a:t>
            </a:r>
            <a:r>
              <a:rPr lang="es-EC" dirty="0">
                <a:solidFill>
                  <a:schemeClr val="tx1"/>
                </a:solidFill>
                <a:latin typeface="Cambria" pitchFamily="18" charset="0"/>
              </a:rPr>
              <a:t>El</a:t>
            </a:r>
            <a:r>
              <a:rPr lang="es-EC" b="1" dirty="0">
                <a:solidFill>
                  <a:schemeClr val="tx1"/>
                </a:solidFill>
                <a:latin typeface="Cambria" pitchFamily="18" charset="0"/>
              </a:rPr>
              <a:t> </a:t>
            </a:r>
            <a:r>
              <a:rPr lang="es-EC" dirty="0">
                <a:solidFill>
                  <a:schemeClr val="tx1"/>
                </a:solidFill>
                <a:latin typeface="Cambria" pitchFamily="18" charset="0"/>
              </a:rPr>
              <a:t>Proyecto beneficia a </a:t>
            </a:r>
            <a:r>
              <a:rPr lang="es-EC" dirty="0" smtClean="0">
                <a:solidFill>
                  <a:schemeClr val="tx1"/>
                </a:solidFill>
                <a:latin typeface="Cambria" pitchFamily="18" charset="0"/>
              </a:rPr>
              <a:t>60 propietarios de las comunidades de: Collana, Capizhapa, Cazhapugro, Hato Bolo, Iguila y Serrag.</a:t>
            </a:r>
          </a:p>
          <a:p>
            <a:pPr lvl="0" algn="just">
              <a:buClr>
                <a:srgbClr val="31B6FD"/>
              </a:buClr>
              <a:buFont typeface="Wingdings" pitchFamily="2" charset="2"/>
              <a:buChar char="Ø"/>
            </a:pPr>
            <a:r>
              <a:rPr lang="es-EC" b="1" dirty="0" smtClean="0">
                <a:solidFill>
                  <a:schemeClr val="tx1"/>
                </a:solidFill>
                <a:latin typeface="Cambria" pitchFamily="18" charset="0"/>
              </a:rPr>
              <a:t>MODALIDAD DE INVERSION: </a:t>
            </a:r>
            <a:r>
              <a:rPr lang="es-EC" dirty="0" smtClean="0">
                <a:solidFill>
                  <a:schemeClr val="tx1"/>
                </a:solidFill>
                <a:latin typeface="Cambria" pitchFamily="18" charset="0"/>
              </a:rPr>
              <a:t>mediante convenio entre el Gobierno Parroquial con la Municipalidad de Sígsig y con cada uno de los propietarios. los recursos  del GAD Parroquial se  ejecutan por administración directa.</a:t>
            </a:r>
            <a:endParaRPr lang="es-EC" dirty="0">
              <a:solidFill>
                <a:schemeClr val="tx1"/>
              </a:solidFill>
              <a:latin typeface="Cambria" pitchFamily="18" charset="0"/>
            </a:endParaRPr>
          </a:p>
          <a:p>
            <a:pPr marL="0" lvl="0" indent="0" algn="just">
              <a:buClr>
                <a:srgbClr val="31B6FD"/>
              </a:buClr>
              <a:buNone/>
            </a:pPr>
            <a:r>
              <a:rPr lang="es-EC" dirty="0" smtClean="0">
                <a:solidFill>
                  <a:schemeClr val="tx1"/>
                </a:solidFill>
                <a:latin typeface="Cambria" pitchFamily="18" charset="0"/>
              </a:rPr>
              <a:t>    </a:t>
            </a:r>
            <a:r>
              <a:rPr lang="es-EC" b="1" dirty="0" smtClean="0">
                <a:solidFill>
                  <a:schemeClr val="tx1"/>
                </a:solidFill>
                <a:latin typeface="Cambria" pitchFamily="18" charset="0"/>
              </a:rPr>
              <a:t>OBJETO </a:t>
            </a:r>
            <a:r>
              <a:rPr lang="es-EC" b="1" dirty="0">
                <a:solidFill>
                  <a:schemeClr val="tx1"/>
                </a:solidFill>
                <a:latin typeface="Cambria" pitchFamily="18" charset="0"/>
              </a:rPr>
              <a:t>DEL PROYECTO</a:t>
            </a:r>
            <a:r>
              <a:rPr lang="es-EC" b="1" dirty="0" smtClean="0">
                <a:solidFill>
                  <a:schemeClr val="tx1"/>
                </a:solidFill>
                <a:latin typeface="Cambria" pitchFamily="18" charset="0"/>
              </a:rPr>
              <a:t>: </a:t>
            </a:r>
            <a:r>
              <a:rPr lang="es-EC" dirty="0" smtClean="0">
                <a:solidFill>
                  <a:schemeClr val="tx1"/>
                </a:solidFill>
                <a:latin typeface="Cambria" pitchFamily="18" charset="0"/>
              </a:rPr>
              <a:t>Incentivar la producción de huertos</a:t>
            </a:r>
          </a:p>
          <a:p>
            <a:pPr marL="0" lvl="0" indent="0" algn="just">
              <a:buClr>
                <a:srgbClr val="31B6FD"/>
              </a:buClr>
              <a:buNone/>
            </a:pPr>
            <a:r>
              <a:rPr lang="es-EC" dirty="0">
                <a:solidFill>
                  <a:schemeClr val="tx1"/>
                </a:solidFill>
                <a:latin typeface="Cambria" pitchFamily="18" charset="0"/>
              </a:rPr>
              <a:t> </a:t>
            </a:r>
            <a:r>
              <a:rPr lang="es-EC" dirty="0" smtClean="0">
                <a:solidFill>
                  <a:schemeClr val="tx1"/>
                </a:solidFill>
                <a:latin typeface="Cambria" pitchFamily="18" charset="0"/>
              </a:rPr>
              <a:t>   Agroforestales, mediante nuevas técnicas de producción, con el fin</a:t>
            </a:r>
          </a:p>
          <a:p>
            <a:pPr marL="0" lvl="0" indent="0" algn="just">
              <a:buClr>
                <a:srgbClr val="31B6FD"/>
              </a:buClr>
              <a:buNone/>
            </a:pPr>
            <a:r>
              <a:rPr lang="es-EC" dirty="0">
                <a:solidFill>
                  <a:schemeClr val="tx1"/>
                </a:solidFill>
                <a:latin typeface="Cambria" pitchFamily="18" charset="0"/>
              </a:rPr>
              <a:t> </a:t>
            </a:r>
            <a:r>
              <a:rPr lang="es-EC" dirty="0" smtClean="0">
                <a:solidFill>
                  <a:schemeClr val="tx1"/>
                </a:solidFill>
                <a:latin typeface="Cambria" pitchFamily="18" charset="0"/>
              </a:rPr>
              <a:t>   de utilizar mejor los suelos y mejorar el ambiente.</a:t>
            </a:r>
            <a:endParaRPr lang="es-EC" b="1" dirty="0">
              <a:solidFill>
                <a:schemeClr val="tx1"/>
              </a:solidFill>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56267309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700808"/>
            <a:ext cx="8352928" cy="4536504"/>
          </a:xfrm>
        </p:spPr>
        <p:txBody>
          <a:bodyPr>
            <a:normAutofit/>
          </a:bodyPr>
          <a:lstStyle/>
          <a:p>
            <a:pPr marL="0" lvl="0" indent="0" algn="just">
              <a:buClr>
                <a:srgbClr val="31B6FD"/>
              </a:buClr>
              <a:buNone/>
            </a:pPr>
            <a:r>
              <a:rPr lang="es-EC" sz="2000" b="1" dirty="0" smtClean="0">
                <a:solidFill>
                  <a:schemeClr val="tx1"/>
                </a:solidFill>
                <a:latin typeface="Cambria" pitchFamily="18" charset="0"/>
              </a:rPr>
              <a:t>PROYECTO: </a:t>
            </a:r>
            <a:r>
              <a:rPr lang="es-EC" sz="2000" b="1" dirty="0" smtClean="0">
                <a:solidFill>
                  <a:srgbClr val="FF0000"/>
                </a:solidFill>
                <a:latin typeface="Cambria" pitchFamily="18" charset="0"/>
              </a:rPr>
              <a:t> </a:t>
            </a:r>
            <a:r>
              <a:rPr lang="es-EC" sz="1800" b="1" dirty="0" smtClean="0">
                <a:solidFill>
                  <a:srgbClr val="FF0000"/>
                </a:solidFill>
                <a:latin typeface="Cambria" pitchFamily="18" charset="0"/>
              </a:rPr>
              <a:t>TECNICAS Y PRACTICAS   DE PRODUCCON AGROECOLOGICAS</a:t>
            </a:r>
          </a:p>
          <a:p>
            <a:pPr marL="0" lvl="0" indent="0" algn="just">
              <a:buClr>
                <a:srgbClr val="31B6FD"/>
              </a:buClr>
              <a:buNone/>
            </a:pPr>
            <a:r>
              <a:rPr lang="es-EC" sz="2000" b="1" dirty="0" smtClean="0">
                <a:solidFill>
                  <a:schemeClr val="tx1"/>
                </a:solidFill>
                <a:latin typeface="Cambria" pitchFamily="18" charset="0"/>
              </a:rPr>
              <a:t>COSTO DEL PROYECTO:</a:t>
            </a:r>
            <a:r>
              <a:rPr lang="es-EC" sz="2000" dirty="0" smtClean="0">
                <a:solidFill>
                  <a:schemeClr val="tx1"/>
                </a:solidFill>
                <a:latin typeface="Cambria" pitchFamily="18" charset="0"/>
              </a:rPr>
              <a:t> esta financiado con un presupuesto de 5.000</a:t>
            </a:r>
          </a:p>
          <a:p>
            <a:pPr marL="0" lvl="0" indent="0" algn="just">
              <a:buClr>
                <a:srgbClr val="31B6FD"/>
              </a:buClr>
              <a:buNone/>
            </a:pPr>
            <a:r>
              <a:rPr lang="es-EC" sz="2000" b="1" dirty="0" smtClean="0">
                <a:solidFill>
                  <a:schemeClr val="tx1"/>
                </a:solidFill>
                <a:latin typeface="Cambria" pitchFamily="18" charset="0"/>
              </a:rPr>
              <a:t>PLAZO DE EJECUCION:  </a:t>
            </a:r>
            <a:r>
              <a:rPr lang="es-EC" sz="2000" dirty="0" smtClean="0">
                <a:solidFill>
                  <a:schemeClr val="tx1"/>
                </a:solidFill>
                <a:latin typeface="Cambria" pitchFamily="18" charset="0"/>
              </a:rPr>
              <a:t>un año.</a:t>
            </a:r>
          </a:p>
          <a:p>
            <a:pPr marL="0" lvl="0" indent="0" algn="just">
              <a:buClr>
                <a:srgbClr val="31B6FD"/>
              </a:buClr>
              <a:buNone/>
            </a:pPr>
            <a:r>
              <a:rPr lang="es-EC" sz="2000" b="1" dirty="0" smtClean="0">
                <a:solidFill>
                  <a:schemeClr val="tx1"/>
                </a:solidFill>
                <a:latin typeface="Cambria" pitchFamily="18" charset="0"/>
              </a:rPr>
              <a:t>BENEFICIARIOS:  </a:t>
            </a:r>
            <a:r>
              <a:rPr lang="es-EC" sz="2000" dirty="0" smtClean="0">
                <a:solidFill>
                  <a:schemeClr val="tx1"/>
                </a:solidFill>
                <a:latin typeface="Cambria" pitchFamily="18" charset="0"/>
              </a:rPr>
              <a:t>15 familias agro productores de la comunidad de </a:t>
            </a:r>
            <a:r>
              <a:rPr lang="es-EC" sz="2000" dirty="0">
                <a:solidFill>
                  <a:schemeClr val="tx1"/>
                </a:solidFill>
                <a:latin typeface="Cambria" pitchFamily="18" charset="0"/>
              </a:rPr>
              <a:t>C</a:t>
            </a:r>
            <a:r>
              <a:rPr lang="es-EC" sz="2000" dirty="0" smtClean="0">
                <a:solidFill>
                  <a:schemeClr val="tx1"/>
                </a:solidFill>
                <a:latin typeface="Cambria" pitchFamily="18" charset="0"/>
              </a:rPr>
              <a:t>azhapugro.</a:t>
            </a:r>
          </a:p>
          <a:p>
            <a:pPr marL="0" lvl="0" indent="0" algn="just">
              <a:buClr>
                <a:srgbClr val="31B6FD"/>
              </a:buClr>
              <a:buNone/>
            </a:pPr>
            <a:r>
              <a:rPr lang="es-EC" sz="2000" b="1" dirty="0" smtClean="0">
                <a:solidFill>
                  <a:schemeClr val="tx1"/>
                </a:solidFill>
                <a:latin typeface="Cambria" pitchFamily="18" charset="0"/>
              </a:rPr>
              <a:t>MODALIDAD DE INVERSIÓN: </a:t>
            </a:r>
            <a:r>
              <a:rPr lang="es-EC" sz="2000" dirty="0" smtClean="0">
                <a:solidFill>
                  <a:schemeClr val="tx1"/>
                </a:solidFill>
                <a:latin typeface="Cambria" pitchFamily="18" charset="0"/>
              </a:rPr>
              <a:t>mediante convenio con la Asociación de Productores Agro ecológicos de Cazhapugro. Los recursos de GAD parroquial se manejan mediante administración directa.</a:t>
            </a:r>
          </a:p>
          <a:p>
            <a:pPr marL="0" lvl="0" indent="0" algn="just">
              <a:buClr>
                <a:srgbClr val="31B6FD"/>
              </a:buClr>
              <a:buNone/>
            </a:pPr>
            <a:r>
              <a:rPr lang="es-EC" sz="2000" b="1" dirty="0" smtClean="0">
                <a:solidFill>
                  <a:schemeClr val="tx1"/>
                </a:solidFill>
                <a:latin typeface="Cambria" pitchFamily="18" charset="0"/>
              </a:rPr>
              <a:t>OBJETO DEL PROYECTO:</a:t>
            </a:r>
            <a:r>
              <a:rPr lang="es-EC" sz="2000" dirty="0" smtClean="0">
                <a:solidFill>
                  <a:schemeClr val="tx1"/>
                </a:solidFill>
                <a:latin typeface="Cambria" pitchFamily="18" charset="0"/>
              </a:rPr>
              <a:t> Mejorar la producción de productor agrícolas (hortalizas) utilizando fertilizantes orgánicos, para el autoabastecimiento y comercialización  de los productos, y mejorar también la alimentación  de la población</a:t>
            </a:r>
            <a:endParaRPr lang="es-EC" sz="2000" b="1" dirty="0" smtClean="0">
              <a:solidFill>
                <a:schemeClr val="tx1"/>
              </a:solidFill>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980480155"/>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772816"/>
            <a:ext cx="8640959" cy="4752528"/>
          </a:xfrm>
        </p:spPr>
        <p:txBody>
          <a:bodyPr/>
          <a:lstStyle/>
          <a:p>
            <a:pPr marL="0" indent="0">
              <a:buNone/>
            </a:pPr>
            <a:r>
              <a:rPr lang="es-EC" b="1" dirty="0" smtClean="0">
                <a:latin typeface="Cambria" pitchFamily="18" charset="0"/>
              </a:rPr>
              <a:t>PROYECTO AGROFORESTAL</a:t>
            </a:r>
            <a:endParaRPr lang="es-EC"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376" y="2348880"/>
            <a:ext cx="4259963" cy="3600400"/>
          </a:xfrm>
          <a:prstGeom prst="rect">
            <a:avLst/>
          </a:prstGeom>
          <a:ln>
            <a:noFill/>
          </a:ln>
          <a:effectLst>
            <a:softEdge rad="112500"/>
          </a:effectLst>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7507" y="2348880"/>
            <a:ext cx="4092965" cy="3600400"/>
          </a:xfrm>
          <a:prstGeom prst="rect">
            <a:avLst/>
          </a:prstGeom>
          <a:ln>
            <a:noFill/>
          </a:ln>
          <a:effectLst>
            <a:softEdge rad="112500"/>
          </a:effectLst>
        </p:spPr>
      </p:pic>
    </p:spTree>
    <p:extLst>
      <p:ext uri="{BB962C8B-B14F-4D97-AF65-F5344CB8AC3E}">
        <p14:creationId xmlns:p14="http://schemas.microsoft.com/office/powerpoint/2010/main" val="27839830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1" y="1628800"/>
            <a:ext cx="8640960" cy="4608512"/>
          </a:xfrm>
        </p:spPr>
        <p:txBody>
          <a:bodyPr>
            <a:normAutofit/>
          </a:bodyPr>
          <a:lstStyle/>
          <a:p>
            <a:pPr marL="0" indent="0">
              <a:buNone/>
            </a:pPr>
            <a:r>
              <a:rPr lang="es-EC" sz="2000" b="1" dirty="0" smtClean="0"/>
              <a:t>PROYECTO AGROFORESTAL</a:t>
            </a:r>
            <a:endParaRPr lang="es-EC" sz="2000" b="1" dirty="0"/>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060848"/>
            <a:ext cx="7920880" cy="4500500"/>
          </a:xfrm>
          <a:prstGeom prst="rect">
            <a:avLst/>
          </a:prstGeom>
          <a:ln>
            <a:noFill/>
          </a:ln>
          <a:effectLst>
            <a:softEdge rad="112500"/>
          </a:effectLst>
        </p:spPr>
      </p:pic>
    </p:spTree>
    <p:extLst>
      <p:ext uri="{BB962C8B-B14F-4D97-AF65-F5344CB8AC3E}">
        <p14:creationId xmlns:p14="http://schemas.microsoft.com/office/powerpoint/2010/main" val="37755651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7" y="1628800"/>
            <a:ext cx="8424936" cy="4752528"/>
          </a:xfrm>
        </p:spPr>
        <p:txBody>
          <a:bodyPr>
            <a:normAutofit/>
          </a:bodyPr>
          <a:lstStyle/>
          <a:p>
            <a:r>
              <a:rPr lang="es-EC" sz="2000" b="1" dirty="0" smtClean="0">
                <a:latin typeface="Cambria" pitchFamily="18" charset="0"/>
              </a:rPr>
              <a:t>PROYECTO AGROFORESTAL</a:t>
            </a:r>
            <a:endParaRPr lang="es-EC" sz="2000"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2132856"/>
            <a:ext cx="3024336" cy="4248472"/>
          </a:xfrm>
          <a:prstGeom prst="rect">
            <a:avLst/>
          </a:prstGeom>
          <a:ln>
            <a:noFill/>
          </a:ln>
          <a:effectLst>
            <a:outerShdw blurRad="292100" dist="139700" dir="2700000" algn="tl" rotWithShape="0">
              <a:srgbClr val="333333">
                <a:alpha val="65000"/>
              </a:srgbClr>
            </a:outerShdw>
          </a:effectLst>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2172" y="2132856"/>
            <a:ext cx="5423458" cy="42484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54825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700808"/>
            <a:ext cx="8424935" cy="4752528"/>
          </a:xfrm>
        </p:spPr>
        <p:txBody>
          <a:bodyPr>
            <a:normAutofit/>
          </a:bodyPr>
          <a:lstStyle/>
          <a:p>
            <a:pPr marL="0" indent="0">
              <a:buNone/>
            </a:pPr>
            <a:r>
              <a:rPr lang="es-EC" sz="2800" b="1" dirty="0" smtClean="0">
                <a:solidFill>
                  <a:srgbClr val="0070C0"/>
                </a:solidFill>
                <a:latin typeface="Cambria" pitchFamily="18" charset="0"/>
              </a:rPr>
              <a:t>                                 ASISTENCIA SOCIAL</a:t>
            </a:r>
          </a:p>
          <a:p>
            <a:pPr marL="0" indent="0">
              <a:buNone/>
            </a:pPr>
            <a:r>
              <a:rPr lang="es-EC" sz="2800" b="1" dirty="0">
                <a:solidFill>
                  <a:srgbClr val="0070C0"/>
                </a:solidFill>
                <a:latin typeface="Cambria" pitchFamily="18" charset="0"/>
              </a:rPr>
              <a:t> </a:t>
            </a:r>
            <a:r>
              <a:rPr lang="es-EC" sz="2800" b="1" dirty="0" smtClean="0">
                <a:solidFill>
                  <a:srgbClr val="0070C0"/>
                </a:solidFill>
                <a:latin typeface="Cambria" pitchFamily="18" charset="0"/>
              </a:rPr>
              <a:t>                                           </a:t>
            </a:r>
            <a:r>
              <a:rPr lang="es-EC" sz="2800" b="1" dirty="0" smtClean="0">
                <a:solidFill>
                  <a:srgbClr val="FF0000"/>
                </a:solidFill>
                <a:latin typeface="Cambria" pitchFamily="18" charset="0"/>
              </a:rPr>
              <a:t>22.000</a:t>
            </a:r>
          </a:p>
          <a:p>
            <a:pPr marL="0" indent="0">
              <a:buNone/>
            </a:pPr>
            <a:r>
              <a:rPr lang="es-EC" sz="2000" b="1" dirty="0" smtClean="0">
                <a:solidFill>
                  <a:schemeClr val="tx1"/>
                </a:solidFill>
                <a:latin typeface="Cambria" pitchFamily="18" charset="0"/>
              </a:rPr>
              <a:t>PROYECTO</a:t>
            </a:r>
            <a:r>
              <a:rPr lang="es-EC" sz="2000" dirty="0" smtClean="0">
                <a:solidFill>
                  <a:schemeClr val="tx1"/>
                </a:solidFill>
                <a:latin typeface="Cambria" pitchFamily="18" charset="0"/>
              </a:rPr>
              <a:t>:</a:t>
            </a:r>
            <a:r>
              <a:rPr lang="es-EC" sz="2000" b="1" dirty="0" smtClean="0">
                <a:solidFill>
                  <a:srgbClr val="FF0000"/>
                </a:solidFill>
                <a:latin typeface="Cambria" pitchFamily="18" charset="0"/>
              </a:rPr>
              <a:t> </a:t>
            </a:r>
            <a:r>
              <a:rPr lang="es-EC" sz="2000" b="1" dirty="0">
                <a:solidFill>
                  <a:srgbClr val="FF0000"/>
                </a:solidFill>
                <a:latin typeface="Cambria" pitchFamily="18" charset="0"/>
              </a:rPr>
              <a:t>INCLUCION, PARTICIPACION, CAPACITACION Y RECREACIÓN PARA EL ADULTO MAYOR, PERSONAS CON </a:t>
            </a:r>
            <a:r>
              <a:rPr lang="es-EC" sz="2000" b="1" dirty="0" smtClean="0">
                <a:solidFill>
                  <a:srgbClr val="FF0000"/>
                </a:solidFill>
                <a:latin typeface="Cambria" pitchFamily="18" charset="0"/>
              </a:rPr>
              <a:t>DISCAPACIDAD Y </a:t>
            </a:r>
            <a:r>
              <a:rPr lang="es-EC" sz="2000" b="1" dirty="0">
                <a:solidFill>
                  <a:srgbClr val="FF0000"/>
                </a:solidFill>
                <a:latin typeface="Cambria" pitchFamily="18" charset="0"/>
              </a:rPr>
              <a:t>NIÑAS, NIÑOS Y ADOLESCENTES DE LA PARROQUIA LUDO</a:t>
            </a:r>
            <a:r>
              <a:rPr lang="es-EC" sz="2000" b="1" dirty="0" smtClean="0">
                <a:solidFill>
                  <a:srgbClr val="FF0000"/>
                </a:solidFill>
                <a:latin typeface="Cambria" pitchFamily="18" charset="0"/>
              </a:rPr>
              <a:t>.</a:t>
            </a:r>
          </a:p>
          <a:p>
            <a:pPr marL="0" indent="0" algn="just">
              <a:buNone/>
            </a:pPr>
            <a:r>
              <a:rPr lang="es-EC" sz="2000" b="1" dirty="0" smtClean="0">
                <a:solidFill>
                  <a:schemeClr val="tx1"/>
                </a:solidFill>
                <a:latin typeface="Cambria" pitchFamily="18" charset="0"/>
              </a:rPr>
              <a:t>COSTO</a:t>
            </a:r>
            <a:r>
              <a:rPr lang="es-EC" b="1" dirty="0" smtClean="0">
                <a:solidFill>
                  <a:schemeClr val="tx1"/>
                </a:solidFill>
                <a:latin typeface="Cambria" pitchFamily="18" charset="0"/>
              </a:rPr>
              <a:t>: </a:t>
            </a:r>
            <a:r>
              <a:rPr lang="es-EC" sz="2000" dirty="0" smtClean="0">
                <a:solidFill>
                  <a:schemeClr val="tx1"/>
                </a:solidFill>
                <a:latin typeface="Cambria" pitchFamily="18" charset="0"/>
              </a:rPr>
              <a:t>El proyecto tiene un costo des de 22.000 Dólares para un año.</a:t>
            </a:r>
          </a:p>
          <a:p>
            <a:pPr marL="0" indent="0" algn="just">
              <a:buNone/>
            </a:pPr>
            <a:r>
              <a:rPr lang="es-EC" sz="2000" b="1" dirty="0" smtClean="0">
                <a:solidFill>
                  <a:schemeClr val="tx1"/>
                </a:solidFill>
                <a:latin typeface="Cambria" pitchFamily="18" charset="0"/>
              </a:rPr>
              <a:t>MODALIDAD DE INVERSION:</a:t>
            </a:r>
            <a:r>
              <a:rPr lang="es-EC" sz="2000" b="1" dirty="0">
                <a:solidFill>
                  <a:schemeClr val="tx1"/>
                </a:solidFill>
                <a:latin typeface="Cambria" pitchFamily="18" charset="0"/>
              </a:rPr>
              <a:t> </a:t>
            </a:r>
            <a:r>
              <a:rPr lang="es-EC" sz="2000" dirty="0" smtClean="0">
                <a:solidFill>
                  <a:schemeClr val="tx1"/>
                </a:solidFill>
                <a:latin typeface="Cambria" pitchFamily="18" charset="0"/>
              </a:rPr>
              <a:t>por administración directa</a:t>
            </a:r>
          </a:p>
          <a:p>
            <a:pPr marL="0" indent="0" algn="just">
              <a:buNone/>
            </a:pPr>
            <a:r>
              <a:rPr lang="es-EC" sz="2000" b="1" dirty="0" smtClean="0">
                <a:solidFill>
                  <a:schemeClr val="tx1"/>
                </a:solidFill>
                <a:latin typeface="Cambria" pitchFamily="18" charset="0"/>
              </a:rPr>
              <a:t>ACTIVIDADES Y OBJETIVOS DEL PROYECTO: </a:t>
            </a:r>
            <a:r>
              <a:rPr lang="es-EC" sz="2000" dirty="0" smtClean="0">
                <a:solidFill>
                  <a:schemeClr val="tx1"/>
                </a:solidFill>
                <a:latin typeface="Cambria" pitchFamily="18" charset="0"/>
              </a:rPr>
              <a:t>Atreves de este proyecto se benefician alrededor de 150 adultos mayores  y personas con discapacidad; para tal efecto se realizan varias actividades como:  Reuniones de  integración </a:t>
            </a:r>
            <a:r>
              <a:rPr lang="es-EC" sz="2000" dirty="0">
                <a:solidFill>
                  <a:schemeClr val="tx1"/>
                </a:solidFill>
                <a:latin typeface="Cambria" pitchFamily="18" charset="0"/>
              </a:rPr>
              <a:t>,</a:t>
            </a:r>
            <a:r>
              <a:rPr lang="es-EC" sz="2000" dirty="0" smtClean="0">
                <a:solidFill>
                  <a:schemeClr val="tx1"/>
                </a:solidFill>
                <a:latin typeface="Cambria" pitchFamily="18" charset="0"/>
              </a:rPr>
              <a:t> capacitación, recreación, atención médica, etc. Además se realizan actividades de carácter social y cultural. </a:t>
            </a:r>
          </a:p>
          <a:p>
            <a:pPr marL="0" indent="0" algn="just">
              <a:buNone/>
            </a:pPr>
            <a:endParaRPr lang="es-EC" sz="2000" dirty="0" smtClean="0">
              <a:solidFill>
                <a:schemeClr val="tx1"/>
              </a:solidFill>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12289654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628800"/>
            <a:ext cx="8424935" cy="4968552"/>
          </a:xfrm>
        </p:spPr>
        <p:txBody>
          <a:bodyPr>
            <a:normAutofit/>
          </a:bodyPr>
          <a:lstStyle/>
          <a:p>
            <a:pPr marL="0" indent="0" algn="just">
              <a:buNone/>
            </a:pPr>
            <a:r>
              <a:rPr lang="es-EC" sz="2000" dirty="0" smtClean="0">
                <a:solidFill>
                  <a:schemeClr val="tx1"/>
                </a:solidFill>
                <a:latin typeface="Cambria" pitchFamily="18" charset="0"/>
              </a:rPr>
              <a:t>Con los niños, niñas y adolescentes se han realizan varias actividades de carácter social, cultural y deportivo mediante  pequeños proyectos. Todas estas actividades se realizan  con el apoyo de varias instituciones locales como: la Tenencia  Política,  la Unidad de Policía Comunitaria, los centros del Ministerio de Salud de Ludo centro y Sarar. Etc. </a:t>
            </a:r>
          </a:p>
          <a:p>
            <a:pPr marL="0" indent="0" algn="just">
              <a:buNone/>
            </a:pPr>
            <a:r>
              <a:rPr lang="es-EC" sz="2000" dirty="0" smtClean="0">
                <a:solidFill>
                  <a:schemeClr val="tx1"/>
                </a:solidFill>
                <a:latin typeface="Cambria" pitchFamily="18" charset="0"/>
              </a:rPr>
              <a:t>Para atender los requerimientos del proyecto el Gobierno local a tenido que invertir en varios rubros tales como:</a:t>
            </a:r>
          </a:p>
          <a:p>
            <a:pPr marL="0" indent="0" algn="just">
              <a:buNone/>
            </a:pPr>
            <a:r>
              <a:rPr lang="es-EC" sz="2000" dirty="0" smtClean="0">
                <a:solidFill>
                  <a:schemeClr val="tx1"/>
                </a:solidFill>
                <a:latin typeface="Cambria" pitchFamily="18" charset="0"/>
              </a:rPr>
              <a:t>1.- Una Promotora social</a:t>
            </a:r>
          </a:p>
          <a:p>
            <a:pPr marL="0" indent="0" algn="just">
              <a:buNone/>
            </a:pPr>
            <a:r>
              <a:rPr lang="es-EC" sz="2000" dirty="0" smtClean="0">
                <a:solidFill>
                  <a:schemeClr val="tx1"/>
                </a:solidFill>
                <a:latin typeface="Cambria" pitchFamily="18" charset="0"/>
              </a:rPr>
              <a:t>2.- Alimentación</a:t>
            </a:r>
          </a:p>
          <a:p>
            <a:pPr marL="0" indent="0" algn="just">
              <a:buNone/>
            </a:pPr>
            <a:r>
              <a:rPr lang="es-EC" sz="2000" dirty="0" smtClean="0">
                <a:solidFill>
                  <a:schemeClr val="tx1"/>
                </a:solidFill>
                <a:latin typeface="Cambria" pitchFamily="18" charset="0"/>
              </a:rPr>
              <a:t>3.- Transporte</a:t>
            </a:r>
          </a:p>
          <a:p>
            <a:pPr marL="0" indent="0" algn="just">
              <a:buNone/>
            </a:pPr>
            <a:r>
              <a:rPr lang="es-EC" sz="2000" dirty="0" smtClean="0">
                <a:solidFill>
                  <a:schemeClr val="tx1"/>
                </a:solidFill>
                <a:latin typeface="Cambria" pitchFamily="18" charset="0"/>
              </a:rPr>
              <a:t>4.- Dotación de raciones alimenticias, etc.</a:t>
            </a:r>
          </a:p>
          <a:p>
            <a:pPr marL="0" indent="0" algn="just">
              <a:buNone/>
            </a:pPr>
            <a:r>
              <a:rPr lang="es-EC" sz="2000" b="1" dirty="0" smtClean="0">
                <a:solidFill>
                  <a:schemeClr val="tx1"/>
                </a:solidFill>
                <a:latin typeface="Cambria" pitchFamily="18" charset="0"/>
              </a:rPr>
              <a:t>OBJETIVO: </a:t>
            </a:r>
            <a:r>
              <a:rPr lang="es-EC" sz="2000" dirty="0" smtClean="0">
                <a:solidFill>
                  <a:schemeClr val="tx1"/>
                </a:solidFill>
                <a:latin typeface="Cambria" pitchFamily="18" charset="0"/>
              </a:rPr>
              <a:t>El objeto del proyecto es atender  a estos sectores vulnerables  de la sociedad,  dándoles apoyo y  atención en temas como: capacitación, salud, recreación, participación, etc. con la fin  de mejorar el buen vivir.</a:t>
            </a:r>
          </a:p>
          <a:p>
            <a:pPr marL="0" indent="0" algn="just">
              <a:buNone/>
            </a:pPr>
            <a:endParaRPr lang="es-EC" sz="2000" dirty="0" smtClean="0">
              <a:solidFill>
                <a:schemeClr val="tx1"/>
              </a:solidFill>
              <a:latin typeface="Cambria" pitchFamily="18" charset="0"/>
            </a:endParaRPr>
          </a:p>
          <a:p>
            <a:pPr marL="0" indent="0" algn="just">
              <a:buNone/>
            </a:pPr>
            <a:endParaRPr lang="es-EC" sz="2000" dirty="0" smtClean="0">
              <a:solidFill>
                <a:schemeClr val="tx1"/>
              </a:solidFill>
              <a:latin typeface="Cambria" pitchFamily="18" charset="0"/>
            </a:endParaRPr>
          </a:p>
          <a:p>
            <a:pPr marL="0" indent="0" algn="just">
              <a:buNone/>
            </a:pPr>
            <a:endParaRPr lang="es-EC" sz="2000" dirty="0">
              <a:solidFill>
                <a:schemeClr val="tx1"/>
              </a:solidFill>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189005259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
        <p:nvSpPr>
          <p:cNvPr id="14" name="13 Marcador de contenido"/>
          <p:cNvSpPr>
            <a:spLocks noGrp="1"/>
          </p:cNvSpPr>
          <p:nvPr>
            <p:ph idx="1"/>
          </p:nvPr>
        </p:nvSpPr>
        <p:spPr>
          <a:xfrm>
            <a:off x="251520" y="1700808"/>
            <a:ext cx="8640960" cy="4353347"/>
          </a:xfrm>
        </p:spPr>
        <p:txBody>
          <a:bodyPr>
            <a:normAutofit/>
          </a:bodyPr>
          <a:lstStyle/>
          <a:p>
            <a:pPr marL="0" indent="0">
              <a:buNone/>
            </a:pPr>
            <a:r>
              <a:rPr lang="es-EC" sz="2000" b="1" dirty="0" smtClean="0">
                <a:latin typeface="Cambria" pitchFamily="18" charset="0"/>
              </a:rPr>
              <a:t>ATENCION AL ADULTO MAYOR (Paseo  Central Hidroeléctrica Paute)</a:t>
            </a:r>
            <a:endParaRPr lang="es-EC" sz="2000" b="1" dirty="0">
              <a:latin typeface="Cambria" pitchFamily="18"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19" y="2420888"/>
            <a:ext cx="4266013" cy="3415844"/>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7533" y="2420888"/>
            <a:ext cx="4320480" cy="3415844"/>
          </a:xfrm>
          <a:prstGeom prst="rect">
            <a:avLst/>
          </a:prstGeom>
        </p:spPr>
      </p:pic>
    </p:spTree>
    <p:extLst>
      <p:ext uri="{BB962C8B-B14F-4D97-AF65-F5344CB8AC3E}">
        <p14:creationId xmlns:p14="http://schemas.microsoft.com/office/powerpoint/2010/main" val="10293215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556792"/>
            <a:ext cx="8424935" cy="4569371"/>
          </a:xfrm>
        </p:spPr>
        <p:txBody>
          <a:bodyPr>
            <a:normAutofit/>
          </a:bodyPr>
          <a:lstStyle/>
          <a:p>
            <a:pPr marL="0" indent="0">
              <a:buNone/>
            </a:pPr>
            <a:r>
              <a:rPr lang="es-EC" sz="2000" b="1" dirty="0" smtClean="0">
                <a:latin typeface="Bodoni MT" pitchFamily="18" charset="0"/>
              </a:rPr>
              <a:t>ATECION AL ADULTO </a:t>
            </a:r>
            <a:r>
              <a:rPr lang="es-EC" sz="2000" b="1" dirty="0" smtClean="0">
                <a:latin typeface="Bodoni MT" pitchFamily="18" charset="0"/>
              </a:rPr>
              <a:t>MAYOR</a:t>
            </a:r>
          </a:p>
          <a:p>
            <a:pPr marL="0" indent="0">
              <a:buNone/>
            </a:pPr>
            <a:endParaRPr lang="es-EC" sz="2000" b="1" dirty="0">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14" name="1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916832"/>
            <a:ext cx="7632848" cy="4752528"/>
          </a:xfrm>
          <a:prstGeom prst="rect">
            <a:avLst/>
          </a:prstGeom>
          <a:ln>
            <a:noFill/>
          </a:ln>
          <a:effectLst>
            <a:softEdge rad="112500"/>
          </a:effectLst>
        </p:spPr>
      </p:pic>
    </p:spTree>
    <p:extLst>
      <p:ext uri="{BB962C8B-B14F-4D97-AF65-F5344CB8AC3E}">
        <p14:creationId xmlns:p14="http://schemas.microsoft.com/office/powerpoint/2010/main" val="39915034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
        <p:nvSpPr>
          <p:cNvPr id="2" name="1 Marcador de contenido"/>
          <p:cNvSpPr>
            <a:spLocks noGrp="1"/>
          </p:cNvSpPr>
          <p:nvPr>
            <p:ph idx="1"/>
          </p:nvPr>
        </p:nvSpPr>
        <p:spPr>
          <a:xfrm>
            <a:off x="323529" y="1556792"/>
            <a:ext cx="7956872" cy="4569371"/>
          </a:xfrm>
        </p:spPr>
        <p:txBody>
          <a:bodyPr>
            <a:normAutofit/>
          </a:bodyPr>
          <a:lstStyle/>
          <a:p>
            <a:pPr marL="0" indent="0">
              <a:buNone/>
            </a:pPr>
            <a:r>
              <a:rPr lang="es-EC" sz="2000" b="1" dirty="0" smtClean="0">
                <a:latin typeface="Cambria" pitchFamily="18" charset="0"/>
              </a:rPr>
              <a:t>ATENCION </a:t>
            </a:r>
            <a:r>
              <a:rPr lang="es-EC" sz="2000" b="1" dirty="0" smtClean="0">
                <a:latin typeface="Cambria" pitchFamily="18" charset="0"/>
              </a:rPr>
              <a:t>AL </a:t>
            </a:r>
            <a:r>
              <a:rPr lang="es-EC" sz="2000" b="1" dirty="0" smtClean="0">
                <a:latin typeface="Cambria" pitchFamily="18" charset="0"/>
              </a:rPr>
              <a:t>ADULTO MAYOR</a:t>
            </a:r>
            <a:endParaRPr lang="es-EC" sz="2000" b="1" dirty="0">
              <a:latin typeface="Cambria" pitchFamily="18" charset="0"/>
            </a:endParaRPr>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844824"/>
            <a:ext cx="7272808" cy="4824536"/>
          </a:xfrm>
          <a:prstGeom prst="rect">
            <a:avLst/>
          </a:prstGeom>
          <a:ln>
            <a:noFill/>
          </a:ln>
          <a:effectLst>
            <a:softEdge rad="112500"/>
          </a:effectLst>
        </p:spPr>
      </p:pic>
    </p:spTree>
    <p:extLst>
      <p:ext uri="{BB962C8B-B14F-4D97-AF65-F5344CB8AC3E}">
        <p14:creationId xmlns:p14="http://schemas.microsoft.com/office/powerpoint/2010/main" val="29577428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1484784"/>
            <a:ext cx="7408333" cy="4641379"/>
          </a:xfrm>
        </p:spPr>
        <p:txBody>
          <a:bodyPr>
            <a:normAutofit/>
          </a:bodyPr>
          <a:lstStyle/>
          <a:p>
            <a:pPr marL="0" indent="0">
              <a:buNone/>
            </a:pPr>
            <a:r>
              <a:rPr lang="es-EC" sz="2000" b="1" dirty="0" smtClean="0">
                <a:latin typeface="Bodoni MT" pitchFamily="18" charset="0"/>
              </a:rPr>
              <a:t>DIA DEL NIÑO </a:t>
            </a:r>
            <a:r>
              <a:rPr lang="es-EC" sz="2000" b="1" dirty="0" smtClean="0">
                <a:latin typeface="Bodoni MT" pitchFamily="18" charset="0"/>
              </a:rPr>
              <a:t>AÑO 2015</a:t>
            </a:r>
            <a:endParaRPr lang="es-EC" sz="2000" b="1" dirty="0">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949486"/>
            <a:ext cx="7488832" cy="4647866"/>
          </a:xfrm>
          <a:prstGeom prst="rect">
            <a:avLst/>
          </a:prstGeom>
          <a:ln>
            <a:noFill/>
          </a:ln>
          <a:effectLst>
            <a:softEdge rad="112500"/>
          </a:effectLst>
        </p:spPr>
      </p:pic>
    </p:spTree>
    <p:extLst>
      <p:ext uri="{BB962C8B-B14F-4D97-AF65-F5344CB8AC3E}">
        <p14:creationId xmlns:p14="http://schemas.microsoft.com/office/powerpoint/2010/main" val="2542568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628800"/>
            <a:ext cx="8208911" cy="4497363"/>
          </a:xfrm>
        </p:spPr>
        <p:txBody>
          <a:bodyPr>
            <a:normAutofit/>
          </a:bodyPr>
          <a:lstStyle/>
          <a:p>
            <a:pPr marL="0" indent="0">
              <a:buNone/>
            </a:pPr>
            <a:r>
              <a:rPr lang="es-EC" sz="2000" b="1" dirty="0" smtClean="0">
                <a:latin typeface="Cambria" pitchFamily="18" charset="0"/>
              </a:rPr>
              <a:t>PROYECTO ADULTOS MAYORES</a:t>
            </a:r>
            <a:endParaRPr lang="es-EC" sz="2000"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916832"/>
            <a:ext cx="7416824" cy="4752528"/>
          </a:xfrm>
          <a:prstGeom prst="rect">
            <a:avLst/>
          </a:prstGeom>
          <a:ln>
            <a:noFill/>
          </a:ln>
          <a:effectLst>
            <a:softEdge rad="112500"/>
          </a:effectLst>
        </p:spPr>
      </p:pic>
    </p:spTree>
    <p:extLst>
      <p:ext uri="{BB962C8B-B14F-4D97-AF65-F5344CB8AC3E}">
        <p14:creationId xmlns:p14="http://schemas.microsoft.com/office/powerpoint/2010/main" val="2689012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700808"/>
            <a:ext cx="8496943" cy="4680520"/>
          </a:xfrm>
        </p:spPr>
        <p:txBody>
          <a:bodyPr>
            <a:normAutofit/>
          </a:bodyPr>
          <a:lstStyle/>
          <a:p>
            <a:pPr marL="0" indent="0">
              <a:buNone/>
            </a:pPr>
            <a:r>
              <a:rPr lang="es-EC" b="1" dirty="0" smtClean="0">
                <a:latin typeface="Cambria" pitchFamily="18" charset="0"/>
              </a:rPr>
              <a:t>           CUIDADO ASEO Y MANTENIMIENTO DE ESPACIOS</a:t>
            </a:r>
          </a:p>
          <a:p>
            <a:pPr marL="0" indent="0">
              <a:buNone/>
            </a:pPr>
            <a:r>
              <a:rPr lang="es-EC" b="1" dirty="0">
                <a:latin typeface="Cambria" pitchFamily="18" charset="0"/>
              </a:rPr>
              <a:t> </a:t>
            </a:r>
            <a:r>
              <a:rPr lang="es-EC" b="1" dirty="0" smtClean="0">
                <a:latin typeface="Cambria" pitchFamily="18" charset="0"/>
              </a:rPr>
              <a:t>                                               PUBLICOS</a:t>
            </a:r>
          </a:p>
          <a:p>
            <a:pPr marL="0" indent="0">
              <a:buNone/>
            </a:pPr>
            <a:r>
              <a:rPr lang="es-EC" b="1" dirty="0" smtClean="0">
                <a:solidFill>
                  <a:srgbClr val="C00000"/>
                </a:solidFill>
                <a:latin typeface="Cambria" pitchFamily="18" charset="0"/>
              </a:rPr>
              <a:t>                                                  </a:t>
            </a:r>
            <a:r>
              <a:rPr lang="es-EC" b="1" dirty="0" smtClean="0">
                <a:solidFill>
                  <a:srgbClr val="FF0000"/>
                </a:solidFill>
                <a:latin typeface="Cambria" pitchFamily="18" charset="0"/>
              </a:rPr>
              <a:t>5.379.54</a:t>
            </a:r>
          </a:p>
          <a:p>
            <a:pPr marL="0" indent="0" algn="just">
              <a:buNone/>
            </a:pPr>
            <a:r>
              <a:rPr lang="es-EC" dirty="0" smtClean="0">
                <a:solidFill>
                  <a:schemeClr val="tx1"/>
                </a:solidFill>
                <a:latin typeface="Cambria" pitchFamily="18" charset="0"/>
              </a:rPr>
              <a:t>El gobierno parroquial se ha visto en la necesidad de  contratar los servicios de un trabajador para el cuidado, aseo y mantenimiento de la casa del gobierno parroquial y de los baños públicos ; así como también el aseo y mantenimiento de  la plaza central, las calles adyacentes y el cementerio parroquial.  Apoya también en la atención al público. </a:t>
            </a:r>
          </a:p>
          <a:p>
            <a:pPr marL="0" indent="0" algn="just">
              <a:buNone/>
            </a:pPr>
            <a:endParaRPr lang="es-EC" sz="2000" dirty="0" smtClean="0">
              <a:solidFill>
                <a:schemeClr val="tx1"/>
              </a:solidFill>
              <a:latin typeface="Cambria" pitchFamily="18" charset="0"/>
            </a:endParaRPr>
          </a:p>
          <a:p>
            <a:pPr marL="0" indent="0">
              <a:buNone/>
            </a:pPr>
            <a:endParaRPr lang="es-EC" sz="2000" dirty="0">
              <a:solidFill>
                <a:schemeClr val="tx1"/>
              </a:solidFill>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060127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9" y="1412776"/>
            <a:ext cx="7956872" cy="4713387"/>
          </a:xfrm>
        </p:spPr>
        <p:txBody>
          <a:bodyPr>
            <a:normAutofit/>
          </a:bodyPr>
          <a:lstStyle/>
          <a:p>
            <a:pPr marL="0" indent="0">
              <a:buNone/>
            </a:pPr>
            <a:r>
              <a:rPr lang="es-EC" sz="2000" b="1" dirty="0" smtClean="0">
                <a:latin typeface="Bodoni MT" pitchFamily="18" charset="0"/>
              </a:rPr>
              <a:t>PARQUE CENTRAL DE </a:t>
            </a:r>
            <a:r>
              <a:rPr lang="es-EC" sz="2000" b="1" dirty="0" smtClean="0">
                <a:latin typeface="Bodoni MT" pitchFamily="18" charset="0"/>
              </a:rPr>
              <a:t>LUDO</a:t>
            </a:r>
            <a:endParaRPr lang="es-EC" sz="2000" b="1" dirty="0">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034" y="1772816"/>
            <a:ext cx="8604448" cy="4995966"/>
          </a:xfrm>
          <a:prstGeom prst="rect">
            <a:avLst/>
          </a:prstGeom>
          <a:ln>
            <a:noFill/>
          </a:ln>
          <a:effectLst>
            <a:softEdge rad="112500"/>
          </a:effectLst>
        </p:spPr>
      </p:pic>
    </p:spTree>
    <p:extLst>
      <p:ext uri="{BB962C8B-B14F-4D97-AF65-F5344CB8AC3E}">
        <p14:creationId xmlns:p14="http://schemas.microsoft.com/office/powerpoint/2010/main" val="13065640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700808"/>
            <a:ext cx="8640960" cy="4824536"/>
          </a:xfrm>
        </p:spPr>
        <p:txBody>
          <a:bodyPr>
            <a:normAutofit/>
          </a:bodyPr>
          <a:lstStyle/>
          <a:p>
            <a:pPr marL="0" indent="0">
              <a:buNone/>
            </a:pPr>
            <a:r>
              <a:rPr lang="es-EC" sz="2800" b="1" dirty="0">
                <a:latin typeface="Cambria" pitchFamily="18" charset="0"/>
              </a:rPr>
              <a:t> </a:t>
            </a:r>
            <a:r>
              <a:rPr lang="es-EC" sz="2800" b="1" dirty="0" smtClean="0">
                <a:latin typeface="Cambria" pitchFamily="18" charset="0"/>
              </a:rPr>
              <a:t>               EVENTOS SOCIALES</a:t>
            </a:r>
            <a:r>
              <a:rPr lang="es-EC" sz="2800" b="1" dirty="0">
                <a:latin typeface="Cambria" pitchFamily="18" charset="0"/>
              </a:rPr>
              <a:t> </a:t>
            </a:r>
            <a:r>
              <a:rPr lang="es-EC" sz="2800" b="1" dirty="0" smtClean="0">
                <a:latin typeface="Cambria" pitchFamily="18" charset="0"/>
              </a:rPr>
              <a:t>Y CULTURALES       </a:t>
            </a:r>
          </a:p>
          <a:p>
            <a:pPr marL="0" indent="0" algn="just">
              <a:buNone/>
            </a:pPr>
            <a:r>
              <a:rPr lang="es-EC" sz="2000" b="1" dirty="0" smtClean="0">
                <a:solidFill>
                  <a:schemeClr val="tx1"/>
                </a:solidFill>
                <a:latin typeface="Cambria" pitchFamily="18" charset="0"/>
              </a:rPr>
              <a:t>PROYECTO: </a:t>
            </a:r>
            <a:r>
              <a:rPr lang="es-EC" sz="2000" b="1" dirty="0" smtClean="0">
                <a:solidFill>
                  <a:srgbClr val="FF0000"/>
                </a:solidFill>
                <a:latin typeface="Cambria" pitchFamily="18" charset="0"/>
              </a:rPr>
              <a:t>FIESTAS DE PARROQUIALIZACIÓN</a:t>
            </a:r>
          </a:p>
          <a:p>
            <a:pPr marL="0" indent="0" algn="just">
              <a:buNone/>
            </a:pPr>
            <a:r>
              <a:rPr lang="es-EC" sz="2000" dirty="0" smtClean="0">
                <a:solidFill>
                  <a:schemeClr val="tx1"/>
                </a:solidFill>
                <a:latin typeface="Cambria" pitchFamily="18" charset="0"/>
              </a:rPr>
              <a:t>El Gobierno local viene celebrando año tras año la fundación civil de la parroquia Ludo, hecho suscitado un 10 de abril de 1863; por lo que cada 10 de Abril de todos los años se realizan varios actos y eventos de carácter cívico, social, cultural y deportivo tales como:</a:t>
            </a:r>
          </a:p>
          <a:p>
            <a:pPr marL="0" indent="0" algn="just">
              <a:buNone/>
            </a:pPr>
            <a:r>
              <a:rPr lang="es-EC" sz="2000" dirty="0" smtClean="0">
                <a:solidFill>
                  <a:schemeClr val="tx1"/>
                </a:solidFill>
                <a:latin typeface="Cambria" pitchFamily="18" charset="0"/>
              </a:rPr>
              <a:t>1.-Desfile cívico con la participación de las comunidades, centros educativos, organizaciones sociales, etc. Además se realiza la sesión solemne.</a:t>
            </a:r>
          </a:p>
          <a:p>
            <a:pPr marL="0" indent="0" algn="just">
              <a:buNone/>
            </a:pPr>
            <a:r>
              <a:rPr lang="es-EC" sz="2000" dirty="0" smtClean="0">
                <a:solidFill>
                  <a:schemeClr val="tx1"/>
                </a:solidFill>
                <a:latin typeface="Cambria" pitchFamily="18" charset="0"/>
              </a:rPr>
              <a:t>2.-Actividades sociales culturales  en donde  mediante la danza, los bailes folclóricos, la gastronomía, la presentación de coreografías que representan las costumbre de nuestros ancestros, la quema de juegos pirotécnicos y la elección de la Cholita de Ludo, fomentamos la identidad y la cultura de  nuestro pueblo. Las fiestas son financiadas con el presupuesto participativo que cada año la Municipalidad de Sígsig asigna a nuestra parroquia.</a:t>
            </a:r>
          </a:p>
          <a:p>
            <a:pPr marL="0" indent="0" algn="just">
              <a:buNone/>
            </a:pPr>
            <a:endParaRPr lang="es-EC" sz="2000" dirty="0" smtClean="0">
              <a:solidFill>
                <a:schemeClr val="tx1"/>
              </a:solidFill>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604276943"/>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340768"/>
            <a:ext cx="7408333" cy="4785395"/>
          </a:xfrm>
        </p:spPr>
        <p:txBody>
          <a:bodyPr>
            <a:normAutofit/>
          </a:bodyPr>
          <a:lstStyle/>
          <a:p>
            <a:pPr marL="0" indent="0">
              <a:buNone/>
            </a:pPr>
            <a:r>
              <a:rPr lang="es-EC" sz="2000" b="1" dirty="0" smtClean="0">
                <a:latin typeface="Bodoni MT" pitchFamily="18" charset="0"/>
              </a:rPr>
              <a:t>SIMBOLOS PARROQUIALES DE LUDO</a:t>
            </a:r>
            <a:endParaRPr lang="es-EC" sz="2000" b="1" dirty="0">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700808"/>
            <a:ext cx="8136904" cy="4968553"/>
          </a:xfrm>
          <a:prstGeom prst="rect">
            <a:avLst/>
          </a:prstGeom>
          <a:ln>
            <a:noFill/>
          </a:ln>
          <a:effectLst>
            <a:softEdge rad="112500"/>
          </a:effectLst>
        </p:spPr>
      </p:pic>
    </p:spTree>
    <p:extLst>
      <p:ext uri="{BB962C8B-B14F-4D97-AF65-F5344CB8AC3E}">
        <p14:creationId xmlns:p14="http://schemas.microsoft.com/office/powerpoint/2010/main" val="6606423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9" y="1916832"/>
            <a:ext cx="7956872" cy="4209331"/>
          </a:xfrm>
        </p:spPr>
        <p:txBody>
          <a:bodyPr>
            <a:normAutofit/>
          </a:bodyPr>
          <a:lstStyle/>
          <a:p>
            <a:pPr marL="0" indent="0">
              <a:buNone/>
            </a:pPr>
            <a:r>
              <a:rPr lang="es-EC" sz="2000" b="1" dirty="0" smtClean="0">
                <a:latin typeface="Bodoni MT" pitchFamily="18" charset="0"/>
              </a:rPr>
              <a:t>FIESTAS CIVICAS DE PARROQUIALIZACIÓN </a:t>
            </a:r>
            <a:r>
              <a:rPr lang="es-EC" sz="2000" b="1" dirty="0" smtClean="0">
                <a:latin typeface="Bodoni MT" pitchFamily="18" charset="0"/>
              </a:rPr>
              <a:t>2015</a:t>
            </a:r>
            <a:endParaRPr lang="es-EC" sz="2000" b="1" dirty="0">
              <a:latin typeface="Bodoni MT"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492896"/>
            <a:ext cx="4320480" cy="3672408"/>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2492896"/>
            <a:ext cx="4266220" cy="3672408"/>
          </a:xfrm>
          <a:prstGeom prst="rect">
            <a:avLst/>
          </a:prstGeom>
        </p:spPr>
      </p:pic>
    </p:spTree>
    <p:extLst>
      <p:ext uri="{BB962C8B-B14F-4D97-AF65-F5344CB8AC3E}">
        <p14:creationId xmlns:p14="http://schemas.microsoft.com/office/powerpoint/2010/main" val="24657862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9" y="1340768"/>
            <a:ext cx="7956872" cy="4785395"/>
          </a:xfrm>
        </p:spPr>
        <p:txBody>
          <a:bodyPr>
            <a:normAutofit/>
          </a:bodyPr>
          <a:lstStyle/>
          <a:p>
            <a:pPr marL="0" indent="0">
              <a:buNone/>
            </a:pPr>
            <a:r>
              <a:rPr lang="es-EC" sz="2000" b="1" dirty="0" smtClean="0">
                <a:latin typeface="Bodoni MT" pitchFamily="18" charset="0"/>
              </a:rPr>
              <a:t>FIESTAS PATRONALES </a:t>
            </a:r>
            <a:r>
              <a:rPr lang="es-EC" sz="2000" b="1" dirty="0" smtClean="0">
                <a:latin typeface="Bodoni MT" pitchFamily="18" charset="0"/>
              </a:rPr>
              <a:t>2015</a:t>
            </a:r>
            <a:endParaRPr lang="es-EC" sz="2000" b="1" dirty="0">
              <a:latin typeface="Bodoni MT" pitchFamily="18" charset="0"/>
            </a:endParaRPr>
          </a:p>
        </p:txBody>
      </p:sp>
      <p:sp>
        <p:nvSpPr>
          <p:cNvPr id="3" name="2 Título"/>
          <p:cNvSpPr>
            <a:spLocks noGrp="1"/>
          </p:cNvSpPr>
          <p:nvPr>
            <p:ph type="title"/>
          </p:nvPr>
        </p:nvSpPr>
        <p:spPr>
          <a:xfrm>
            <a:off x="457200" y="338328"/>
            <a:ext cx="8229600" cy="1074448"/>
          </a:xfrm>
        </p:spPr>
        <p:txBody>
          <a:bodyPr/>
          <a:lstStyle/>
          <a:p>
            <a:r>
              <a:rPr lang="es-EC" sz="4000"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772816"/>
            <a:ext cx="8640960" cy="4968552"/>
          </a:xfrm>
          <a:prstGeom prst="rect">
            <a:avLst/>
          </a:prstGeom>
          <a:ln>
            <a:noFill/>
          </a:ln>
          <a:effectLst>
            <a:softEdge rad="112500"/>
          </a:effectLst>
        </p:spPr>
      </p:pic>
    </p:spTree>
    <p:extLst>
      <p:ext uri="{BB962C8B-B14F-4D97-AF65-F5344CB8AC3E}">
        <p14:creationId xmlns:p14="http://schemas.microsoft.com/office/powerpoint/2010/main" val="15738177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484784"/>
            <a:ext cx="8640960" cy="4641379"/>
          </a:xfrm>
        </p:spPr>
        <p:txBody>
          <a:bodyPr>
            <a:noAutofit/>
          </a:bodyPr>
          <a:lstStyle/>
          <a:p>
            <a:pPr marL="0" indent="0" algn="just">
              <a:buNone/>
            </a:pPr>
            <a:r>
              <a:rPr lang="es-EC" sz="2800" b="1" dirty="0" smtClean="0">
                <a:latin typeface="Cambria" pitchFamily="18" charset="0"/>
              </a:rPr>
              <a:t>       PROCESOS DE PARTICIPACION CIUDADANA</a:t>
            </a:r>
          </a:p>
          <a:p>
            <a:pPr marL="0" indent="0" algn="just">
              <a:buNone/>
            </a:pPr>
            <a:r>
              <a:rPr lang="es-EC" b="1" dirty="0" smtClean="0">
                <a:latin typeface="Cambria" pitchFamily="18" charset="0"/>
              </a:rPr>
              <a:t>ASAMBLE DE RENDICIÓN DE CUENTAS: </a:t>
            </a:r>
            <a:r>
              <a:rPr lang="es-EC" b="1" dirty="0" smtClean="0">
                <a:solidFill>
                  <a:srgbClr val="FF0000"/>
                </a:solidFill>
                <a:latin typeface="Cambria" pitchFamily="18" charset="0"/>
              </a:rPr>
              <a:t>AÑO </a:t>
            </a:r>
            <a:r>
              <a:rPr lang="es-EC" b="1" dirty="0" smtClean="0">
                <a:solidFill>
                  <a:srgbClr val="FF0000"/>
                </a:solidFill>
                <a:latin typeface="Cambria" pitchFamily="18" charset="0"/>
              </a:rPr>
              <a:t>2015</a:t>
            </a:r>
            <a:endParaRPr lang="es-EC" b="1" dirty="0" smtClean="0">
              <a:solidFill>
                <a:srgbClr val="FF0000"/>
              </a:solidFill>
              <a:latin typeface="Cambria" pitchFamily="18" charset="0"/>
            </a:endParaRPr>
          </a:p>
          <a:p>
            <a:pPr marL="0" indent="0" algn="just">
              <a:buNone/>
            </a:pPr>
            <a:r>
              <a:rPr lang="es-EC" dirty="0" smtClean="0">
                <a:solidFill>
                  <a:schemeClr val="tx1"/>
                </a:solidFill>
                <a:latin typeface="Cambria" pitchFamily="18" charset="0"/>
              </a:rPr>
              <a:t>Cumpliendo con la constitución y la Ley y siendo obligación del Gobierno Parroquial rendir cuentas a los mandantes, el día  28 de Febrero del año 2015 se realizo la </a:t>
            </a:r>
            <a:r>
              <a:rPr lang="es-EC" b="1" dirty="0" smtClean="0">
                <a:solidFill>
                  <a:schemeClr val="tx1"/>
                </a:solidFill>
                <a:latin typeface="Cambria" pitchFamily="18" charset="0"/>
              </a:rPr>
              <a:t>asamblea de rendición de cuentas</a:t>
            </a:r>
            <a:r>
              <a:rPr lang="es-EC" dirty="0" smtClean="0">
                <a:solidFill>
                  <a:schemeClr val="tx1"/>
                </a:solidFill>
                <a:latin typeface="Cambria" pitchFamily="18" charset="0"/>
              </a:rPr>
              <a:t>, en donde se informo a los ciudadanos sobre el majo administrativo y financiero de los recursos, y de las obras y gestiones que los miembros del gobierno parroquial han realizado durante el año 2015. Así mismo se han mantenido varias reuniones en diferentes comunidades de la parroquia, en donde se han tratado temas importantes tales como:  participación ciudadana, presupuestos, competencias, etc.  </a:t>
            </a:r>
            <a:endParaRPr lang="es-EC" b="1" dirty="0">
              <a:solidFill>
                <a:srgbClr val="FF0000"/>
              </a:solidFill>
              <a:latin typeface="Cambria" pitchFamily="18" charset="0"/>
            </a:endParaRPr>
          </a:p>
        </p:txBody>
      </p:sp>
      <p:sp>
        <p:nvSpPr>
          <p:cNvPr id="3" name="2 Título"/>
          <p:cNvSpPr>
            <a:spLocks noGrp="1"/>
          </p:cNvSpPr>
          <p:nvPr>
            <p:ph type="title"/>
          </p:nvPr>
        </p:nvSpPr>
        <p:spPr>
          <a:xfrm>
            <a:off x="457200" y="338328"/>
            <a:ext cx="8229600" cy="1074448"/>
          </a:xfrm>
        </p:spPr>
        <p:txBody>
          <a:bodyPr/>
          <a:lstStyle/>
          <a:p>
            <a:r>
              <a:rPr lang="es-EC" sz="4000"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3895882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9" y="1628800"/>
            <a:ext cx="7956872" cy="4497363"/>
          </a:xfrm>
        </p:spPr>
        <p:txBody>
          <a:bodyPr>
            <a:normAutofit/>
          </a:bodyPr>
          <a:lstStyle/>
          <a:p>
            <a:pPr marL="0" indent="0">
              <a:buNone/>
            </a:pPr>
            <a:endParaRPr lang="es-EC" sz="2000" b="1" dirty="0" smtClean="0">
              <a:latin typeface="Cambria" pitchFamily="18" charset="0"/>
            </a:endParaRPr>
          </a:p>
          <a:p>
            <a:pPr marL="0" indent="0">
              <a:buNone/>
            </a:pPr>
            <a:r>
              <a:rPr lang="es-EC" sz="2000" b="1" dirty="0" smtClean="0">
                <a:latin typeface="Cambria" pitchFamily="18" charset="0"/>
              </a:rPr>
              <a:t>RENDICION DE CUENTAS </a:t>
            </a:r>
            <a:r>
              <a:rPr lang="es-EC" sz="2000" b="1" dirty="0" smtClean="0">
                <a:latin typeface="Cambria" pitchFamily="18" charset="0"/>
              </a:rPr>
              <a:t>2015</a:t>
            </a:r>
            <a:endParaRPr lang="es-EC" sz="2000" b="1" dirty="0">
              <a:latin typeface="Cambria" pitchFamily="18" charset="0"/>
            </a:endParaRPr>
          </a:p>
        </p:txBody>
      </p:sp>
      <p:sp>
        <p:nvSpPr>
          <p:cNvPr id="3" name="2 Título"/>
          <p:cNvSpPr>
            <a:spLocks noGrp="1"/>
          </p:cNvSpPr>
          <p:nvPr>
            <p:ph type="title"/>
          </p:nvPr>
        </p:nvSpPr>
        <p:spPr/>
        <p:txBody>
          <a:bodyPr/>
          <a:lstStyle/>
          <a:p>
            <a:r>
              <a:rPr lang="es-EC" sz="4000" dirty="0">
                <a:solidFill>
                  <a:prstClr val="black"/>
                </a:solidFill>
                <a:latin typeface="Algerian" pitchFamily="82" charset="0"/>
              </a:rPr>
              <a:t>GOBIERNO PARROQUIAL DE LUDO</a:t>
            </a:r>
            <a:endParaRPr lang="es-EC"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2400906"/>
            <a:ext cx="4464496" cy="3429000"/>
          </a:xfrm>
          <a:prstGeom prst="rect">
            <a:avLst/>
          </a:prstGeom>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400906"/>
            <a:ext cx="4176464" cy="3429000"/>
          </a:xfrm>
          <a:prstGeom prst="rect">
            <a:avLst/>
          </a:prstGeom>
        </p:spPr>
      </p:pic>
    </p:spTree>
    <p:extLst>
      <p:ext uri="{BB962C8B-B14F-4D97-AF65-F5344CB8AC3E}">
        <p14:creationId xmlns:p14="http://schemas.microsoft.com/office/powerpoint/2010/main" val="14520348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00808"/>
            <a:ext cx="8496943" cy="4425355"/>
          </a:xfrm>
        </p:spPr>
        <p:txBody>
          <a:bodyPr>
            <a:normAutofit lnSpcReduction="10000"/>
          </a:bodyPr>
          <a:lstStyle/>
          <a:p>
            <a:pPr marL="0" indent="0">
              <a:buNone/>
            </a:pPr>
            <a:r>
              <a:rPr lang="es-EC" b="1" dirty="0" smtClean="0">
                <a:latin typeface="Cambria" pitchFamily="18" charset="0"/>
              </a:rPr>
              <a:t>ASAMBLEA DE </a:t>
            </a:r>
            <a:r>
              <a:rPr lang="es-EC" b="1" dirty="0" smtClean="0">
                <a:latin typeface="Cambria" pitchFamily="18" charset="0"/>
              </a:rPr>
              <a:t>PRIORIZACION DE </a:t>
            </a:r>
            <a:r>
              <a:rPr lang="es-EC" b="1" dirty="0" smtClean="0">
                <a:latin typeface="Cambria" pitchFamily="18" charset="0"/>
              </a:rPr>
              <a:t>OBRAS : </a:t>
            </a:r>
            <a:r>
              <a:rPr lang="es-EC" b="1" dirty="0" smtClean="0">
                <a:solidFill>
                  <a:srgbClr val="FF0000"/>
                </a:solidFill>
                <a:latin typeface="Cambria" pitchFamily="18" charset="0"/>
              </a:rPr>
              <a:t>AÑO </a:t>
            </a:r>
            <a:r>
              <a:rPr lang="es-EC" b="1" dirty="0" smtClean="0">
                <a:solidFill>
                  <a:srgbClr val="FF0000"/>
                </a:solidFill>
                <a:latin typeface="Cambria" pitchFamily="18" charset="0"/>
              </a:rPr>
              <a:t>2016</a:t>
            </a:r>
            <a:endParaRPr lang="es-EC" b="1" dirty="0" smtClean="0">
              <a:solidFill>
                <a:srgbClr val="FF0000"/>
              </a:solidFill>
              <a:latin typeface="Cambria" pitchFamily="18" charset="0"/>
            </a:endParaRPr>
          </a:p>
          <a:p>
            <a:pPr marL="0" indent="0" algn="just">
              <a:buNone/>
            </a:pPr>
            <a:r>
              <a:rPr lang="es-EC" dirty="0" smtClean="0">
                <a:solidFill>
                  <a:schemeClr val="tx1"/>
                </a:solidFill>
                <a:latin typeface="Cambria" pitchFamily="18" charset="0"/>
              </a:rPr>
              <a:t>Así mismo dando cumplimiento con la ley y mediante mecanismos de participación ciudadana, el día viernes 2 de Octubre del año 2015, y con la presencia de representantes de las comunidades, organizaciones sociales, autoridades locales y con la presencia de funcionarios del Consejo Provincial del Azuay, se llevo a cabo la reunión de </a:t>
            </a:r>
            <a:r>
              <a:rPr lang="es-EC" b="1" dirty="0" smtClean="0">
                <a:solidFill>
                  <a:schemeClr val="tx1"/>
                </a:solidFill>
                <a:latin typeface="Cambria" pitchFamily="18" charset="0"/>
              </a:rPr>
              <a:t>Priorización de Obras para el año 2016</a:t>
            </a:r>
            <a:r>
              <a:rPr lang="es-EC" dirty="0" smtClean="0">
                <a:solidFill>
                  <a:schemeClr val="tx1"/>
                </a:solidFill>
                <a:latin typeface="Cambria" pitchFamily="18" charset="0"/>
              </a:rPr>
              <a:t>. En donde por medio de oficio los líderes y representas de las comunidades y organizaciones sociales, solicitaron  a los diferentes niveles de gobierno  que tomen en cuenta sus pedidos y presupuesten los recursos correspondientes para que se ejecuten las obras en el año 2016. </a:t>
            </a:r>
            <a:endParaRPr lang="es-EC"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890278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72816"/>
            <a:ext cx="8496943" cy="4353347"/>
          </a:xfrm>
        </p:spPr>
        <p:txBody>
          <a:bodyPr/>
          <a:lstStyle/>
          <a:p>
            <a:pPr marL="0" indent="0">
              <a:buNone/>
            </a:pPr>
            <a:r>
              <a:rPr lang="es-EC" b="1" dirty="0" smtClean="0">
                <a:latin typeface="Cambria" pitchFamily="18" charset="0"/>
              </a:rPr>
              <a:t>ASAMBLES DE PRIORIZACION DE OBRAS 2016</a:t>
            </a:r>
            <a:endParaRPr lang="es-EC" b="1" dirty="0">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2564904"/>
            <a:ext cx="4266531" cy="3447002"/>
          </a:xfrm>
          <a:prstGeom prst="rect">
            <a:avLst/>
          </a:prstGeom>
        </p:spPr>
      </p:pic>
      <p:pic>
        <p:nvPicPr>
          <p:cNvPr id="23" name="2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564904"/>
            <a:ext cx="4139952" cy="3447002"/>
          </a:xfrm>
          <a:prstGeom prst="rect">
            <a:avLst/>
          </a:prstGeom>
        </p:spPr>
      </p:pic>
    </p:spTree>
    <p:extLst>
      <p:ext uri="{BB962C8B-B14F-4D97-AF65-F5344CB8AC3E}">
        <p14:creationId xmlns:p14="http://schemas.microsoft.com/office/powerpoint/2010/main" val="18140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628800"/>
            <a:ext cx="8496943" cy="4497363"/>
          </a:xfrm>
        </p:spPr>
        <p:txBody>
          <a:bodyPr>
            <a:normAutofit lnSpcReduction="10000"/>
          </a:bodyPr>
          <a:lstStyle/>
          <a:p>
            <a:pPr marL="0" indent="0">
              <a:buNone/>
            </a:pPr>
            <a:r>
              <a:rPr lang="es-EC" b="1" dirty="0" smtClean="0">
                <a:latin typeface="Cambria" pitchFamily="18" charset="0"/>
              </a:rPr>
              <a:t>                            </a:t>
            </a:r>
            <a:r>
              <a:rPr lang="es-EC" sz="2800" b="1" dirty="0" smtClean="0">
                <a:latin typeface="Cambria" pitchFamily="18" charset="0"/>
              </a:rPr>
              <a:t>GESTIONES REALIZADAS </a:t>
            </a:r>
          </a:p>
          <a:p>
            <a:pPr marL="0" indent="0" algn="just">
              <a:buNone/>
            </a:pPr>
            <a:r>
              <a:rPr lang="es-EC" b="1" dirty="0" smtClean="0">
                <a:solidFill>
                  <a:schemeClr val="tx1"/>
                </a:solidFill>
                <a:latin typeface="Cambria" pitchFamily="18" charset="0"/>
              </a:rPr>
              <a:t>GOBIERNO PROVINCIAL.- </a:t>
            </a:r>
            <a:r>
              <a:rPr lang="es-EC" dirty="0">
                <a:solidFill>
                  <a:schemeClr val="tx1"/>
                </a:solidFill>
                <a:latin typeface="Cambria" pitchFamily="18" charset="0"/>
              </a:rPr>
              <a:t> </a:t>
            </a:r>
            <a:r>
              <a:rPr lang="es-EC" dirty="0" smtClean="0">
                <a:solidFill>
                  <a:schemeClr val="tx1"/>
                </a:solidFill>
                <a:latin typeface="Cambria" pitchFamily="18" charset="0"/>
              </a:rPr>
              <a:t>Luego de haber realizado la </a:t>
            </a:r>
            <a:r>
              <a:rPr lang="es-EC" b="1" dirty="0" smtClean="0">
                <a:solidFill>
                  <a:schemeClr val="tx1"/>
                </a:solidFill>
                <a:latin typeface="Cambria" pitchFamily="18" charset="0"/>
              </a:rPr>
              <a:t>Asamblea de Priorización de</a:t>
            </a:r>
            <a:r>
              <a:rPr lang="es-EC" dirty="0" smtClean="0">
                <a:solidFill>
                  <a:schemeClr val="tx1"/>
                </a:solidFill>
                <a:latin typeface="Cambria" pitchFamily="18" charset="0"/>
              </a:rPr>
              <a:t>  </a:t>
            </a:r>
            <a:r>
              <a:rPr lang="es-EC" b="1" dirty="0" smtClean="0">
                <a:solidFill>
                  <a:schemeClr val="tx1"/>
                </a:solidFill>
                <a:latin typeface="Cambria" pitchFamily="18" charset="0"/>
              </a:rPr>
              <a:t>Obras del año 2016</a:t>
            </a:r>
            <a:r>
              <a:rPr lang="es-EC" dirty="0" smtClean="0">
                <a:solidFill>
                  <a:schemeClr val="tx1"/>
                </a:solidFill>
                <a:latin typeface="Cambria" pitchFamily="18" charset="0"/>
              </a:rPr>
              <a:t>, el Gobierno Parroquial, mediante oficio y documentadamente a hecho llegar al Sr. Prefecto todas las solicitudes de obras que la Junta Parroquial recepto en esta reunión; con el fin de que aboque conocimiento y a través  del Departamento de Planificación, se analicen, se planifiquen y se ejecuten las obras solicitadas por parte de las  comunidades y organizaciones sociales de la parroquia. Además  se a gestionado mediante oficios y comisiones el arreglo de la carretera Ludo – Quingeo y la carretera Ludo – Cuchil. </a:t>
            </a:r>
            <a:endParaRPr lang="es-EC"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8523084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628800"/>
            <a:ext cx="8424935" cy="4497363"/>
          </a:xfrm>
        </p:spPr>
        <p:txBody>
          <a:bodyPr>
            <a:normAutofit lnSpcReduction="10000"/>
          </a:bodyPr>
          <a:lstStyle/>
          <a:p>
            <a:pPr marL="0" indent="0" algn="just">
              <a:buNone/>
            </a:pPr>
            <a:r>
              <a:rPr lang="es-EC" b="1" dirty="0" smtClean="0">
                <a:solidFill>
                  <a:schemeClr val="tx1"/>
                </a:solidFill>
                <a:latin typeface="Cambria" pitchFamily="18" charset="0"/>
              </a:rPr>
              <a:t>GOBIERNO CANTONAL.-  </a:t>
            </a:r>
            <a:r>
              <a:rPr lang="es-EC" dirty="0">
                <a:solidFill>
                  <a:schemeClr val="tx1"/>
                </a:solidFill>
                <a:latin typeface="Cambria" pitchFamily="18" charset="0"/>
              </a:rPr>
              <a:t>Luego de haber realizado la </a:t>
            </a:r>
            <a:r>
              <a:rPr lang="es-EC" b="1" dirty="0">
                <a:solidFill>
                  <a:schemeClr val="tx1"/>
                </a:solidFill>
                <a:latin typeface="Cambria" pitchFamily="18" charset="0"/>
              </a:rPr>
              <a:t>Asamblea de Priorización de</a:t>
            </a:r>
            <a:r>
              <a:rPr lang="es-EC" dirty="0">
                <a:solidFill>
                  <a:schemeClr val="tx1"/>
                </a:solidFill>
                <a:latin typeface="Cambria" pitchFamily="18" charset="0"/>
              </a:rPr>
              <a:t>  </a:t>
            </a:r>
            <a:r>
              <a:rPr lang="es-EC" b="1" dirty="0">
                <a:solidFill>
                  <a:schemeClr val="tx1"/>
                </a:solidFill>
                <a:latin typeface="Cambria" pitchFamily="18" charset="0"/>
              </a:rPr>
              <a:t>Obras del año 2016</a:t>
            </a:r>
            <a:r>
              <a:rPr lang="es-EC" dirty="0">
                <a:solidFill>
                  <a:schemeClr val="tx1"/>
                </a:solidFill>
                <a:latin typeface="Cambria" pitchFamily="18" charset="0"/>
              </a:rPr>
              <a:t>, el Gobierno Parroquial, mediante oficio y documentadamente a hecho llegar al Sr. </a:t>
            </a:r>
            <a:r>
              <a:rPr lang="es-EC" dirty="0" smtClean="0">
                <a:solidFill>
                  <a:schemeClr val="tx1"/>
                </a:solidFill>
                <a:latin typeface="Cambria" pitchFamily="18" charset="0"/>
              </a:rPr>
              <a:t>Alcalde todas </a:t>
            </a:r>
            <a:r>
              <a:rPr lang="es-EC" dirty="0">
                <a:solidFill>
                  <a:schemeClr val="tx1"/>
                </a:solidFill>
                <a:latin typeface="Cambria" pitchFamily="18" charset="0"/>
              </a:rPr>
              <a:t>las solicitudes de obras que la Junta Parroquial recepto en esta reunión; con el fin de que aboque conocimiento y a través  del Departamento de Planificación, se analicen, se planifiquen y se ejecuten las obras solicitadas por parte de las  comunidades y organizaciones sociales de la parroquia. </a:t>
            </a:r>
            <a:r>
              <a:rPr lang="es-EC" dirty="0" smtClean="0">
                <a:solidFill>
                  <a:schemeClr val="tx1"/>
                </a:solidFill>
                <a:latin typeface="Cambria" pitchFamily="18" charset="0"/>
              </a:rPr>
              <a:t>Así mismo se a gestionado a  la Municipalidad el personal técnico para la elaboración de estudios, diseños técnicos y listados de materiales, documentos indispensables con los que el Gobierno local a contado para poder realizar las obras planificadas para el año 2015.</a:t>
            </a:r>
            <a:endParaRPr lang="es-EC" b="1"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35516666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00808"/>
            <a:ext cx="8496943" cy="4425355"/>
          </a:xfrm>
        </p:spPr>
        <p:txBody>
          <a:bodyPr/>
          <a:lstStyle/>
          <a:p>
            <a:pPr marL="0" indent="0" algn="just">
              <a:buNone/>
            </a:pPr>
            <a:r>
              <a:rPr lang="es-EC" b="1" dirty="0" smtClean="0">
                <a:solidFill>
                  <a:schemeClr val="tx1"/>
                </a:solidFill>
                <a:latin typeface="Cambria" pitchFamily="18" charset="0"/>
              </a:rPr>
              <a:t>MINISTERIO DE TRANSPORTE Y OBRAS PUBLICAS.-</a:t>
            </a:r>
          </a:p>
          <a:p>
            <a:pPr marL="0" indent="0" algn="just">
              <a:buNone/>
            </a:pPr>
            <a:r>
              <a:rPr lang="es-EC" dirty="0" smtClean="0">
                <a:solidFill>
                  <a:schemeClr val="tx1"/>
                </a:solidFill>
                <a:latin typeface="Cambria" pitchFamily="18" charset="0"/>
              </a:rPr>
              <a:t>En vista de que el Ministerio de Minas a concesionado la Mina de COLLANA al ministerio de Transporte y Obras Públicas, el gobierno local a mantenido varias reuniones con el Subsecretario de esta Institución el Ing. Boris Palacios y se a logrado   que la Compañía SINOHIDRO atreves de la compañía subcontratista  FOPECA   firme un acuerdo compromiso con la Junta Parroquial, para que a cambio de los materiales que están extrayendo y llevando fuera de nuestra parroquia, arreglen la vía Ludo – Cuchil, entre otros acuerdos y compromisos firmados por estas dos instituciones.</a:t>
            </a:r>
            <a:endParaRPr lang="es-EC"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6663736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772816"/>
            <a:ext cx="8424935" cy="4353347"/>
          </a:xfrm>
        </p:spPr>
        <p:txBody>
          <a:bodyPr>
            <a:normAutofit/>
          </a:bodyPr>
          <a:lstStyle/>
          <a:p>
            <a:pPr marL="0" indent="0" algn="just">
              <a:buNone/>
            </a:pPr>
            <a:r>
              <a:rPr lang="es-EC" b="1" dirty="0" smtClean="0">
                <a:solidFill>
                  <a:schemeClr val="tx1"/>
                </a:solidFill>
                <a:latin typeface="Cambria" pitchFamily="18" charset="0"/>
              </a:rPr>
              <a:t>AGENCIA NACIONAL DE TRANSITO.-</a:t>
            </a:r>
            <a:r>
              <a:rPr lang="es-EC" dirty="0" smtClean="0">
                <a:solidFill>
                  <a:schemeClr val="tx1"/>
                </a:solidFill>
                <a:latin typeface="Cambria" pitchFamily="18" charset="0"/>
              </a:rPr>
              <a:t> Preocupados de que se de un buen servicio de transporte público a los moradores de nuestra parroquia, y a pedido de algunas comunidades, el Gobierno local a oficiado a la Agencia Nacional de Transito pidiendo que se entiendan varios requerimientos  de la ciudadanía, con el fin de que  mejore el servicio de transporte público   en nuestra parroquia; puesto que a hay quejas decir de los usuarias, no </a:t>
            </a:r>
            <a:r>
              <a:rPr lang="es-EC" dirty="0" smtClean="0">
                <a:solidFill>
                  <a:schemeClr val="tx1"/>
                </a:solidFill>
                <a:latin typeface="Cambria" pitchFamily="18" charset="0"/>
              </a:rPr>
              <a:t>están </a:t>
            </a:r>
            <a:r>
              <a:rPr lang="es-EC" dirty="0" smtClean="0">
                <a:solidFill>
                  <a:schemeClr val="tx1"/>
                </a:solidFill>
                <a:latin typeface="Cambria" pitchFamily="18" charset="0"/>
              </a:rPr>
              <a:t>siendo bien servidos por parte de las empresas que dan este servicio a </a:t>
            </a:r>
            <a:r>
              <a:rPr lang="es-EC" dirty="0" smtClean="0">
                <a:solidFill>
                  <a:schemeClr val="tx1"/>
                </a:solidFill>
                <a:latin typeface="Cambria" pitchFamily="18" charset="0"/>
              </a:rPr>
              <a:t>nuestra </a:t>
            </a:r>
            <a:r>
              <a:rPr lang="es-EC" dirty="0" smtClean="0">
                <a:solidFill>
                  <a:schemeClr val="tx1"/>
                </a:solidFill>
                <a:latin typeface="Cambria" pitchFamily="18" charset="0"/>
              </a:rPr>
              <a:t>parroquia. </a:t>
            </a:r>
            <a:endParaRPr lang="es-EC"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40559522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772816"/>
            <a:ext cx="8496943" cy="4353347"/>
          </a:xfrm>
        </p:spPr>
        <p:txBody>
          <a:bodyPr/>
          <a:lstStyle/>
          <a:p>
            <a:pPr marL="0" indent="0" algn="just">
              <a:buNone/>
            </a:pPr>
            <a:r>
              <a:rPr lang="es-EC" b="1" dirty="0" smtClean="0">
                <a:solidFill>
                  <a:schemeClr val="tx1"/>
                </a:solidFill>
                <a:latin typeface="Cambria" pitchFamily="18" charset="0"/>
              </a:rPr>
              <a:t>MINISTERIO DE EDUCACION.-  </a:t>
            </a:r>
            <a:r>
              <a:rPr lang="es-EC" dirty="0" smtClean="0">
                <a:solidFill>
                  <a:schemeClr val="tx1"/>
                </a:solidFill>
                <a:latin typeface="Cambria" pitchFamily="18" charset="0"/>
              </a:rPr>
              <a:t>Con el Ministerio de educación se a gestiono y se logro aprobar el presupuesto para  la  la construcción del Colegio del Milenio, pero por razones que son de conocimiento público, dicho proyecto no se pudo ejecutar , por lo que este presupuesto fue a para en otro lugar de la patria. Sin embargo,  en este año se continúa gestionado la construcción de un centro educativo tipo menor denominado centro educativo  siglo VII. </a:t>
            </a:r>
            <a:endParaRPr lang="es-EC" dirty="0">
              <a:solidFill>
                <a:schemeClr val="tx1"/>
              </a:solidFill>
              <a:latin typeface="Cambria" pitchFamily="18" charset="0"/>
            </a:endParaRPr>
          </a:p>
        </p:txBody>
      </p:sp>
      <p:sp>
        <p:nvSpPr>
          <p:cNvPr id="3" name="2 Título"/>
          <p:cNvSpPr>
            <a:spLocks noGrp="1"/>
          </p:cNvSpPr>
          <p:nvPr>
            <p:ph type="title"/>
          </p:nvPr>
        </p:nvSpPr>
        <p:spPr/>
        <p:txBody>
          <a:bodyPr>
            <a:normAutofit fontScale="90000"/>
          </a:bodyPr>
          <a:lstStyle/>
          <a:p>
            <a:r>
              <a:rPr lang="es-EC" dirty="0">
                <a:solidFill>
                  <a:prstClr val="black"/>
                </a:solidFill>
                <a:latin typeface="Algerian" pitchFamily="82" charset="0"/>
              </a:rPr>
              <a:t>GOBIERNO PARROQUIAL DE LUDO</a:t>
            </a:r>
            <a:endParaRPr lang="es-EC" dirty="0"/>
          </a:p>
        </p:txBody>
      </p:sp>
    </p:spTree>
    <p:extLst>
      <p:ext uri="{BB962C8B-B14F-4D97-AF65-F5344CB8AC3E}">
        <p14:creationId xmlns:p14="http://schemas.microsoft.com/office/powerpoint/2010/main" val="29313378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a:xfrm>
            <a:off x="685800" y="332656"/>
            <a:ext cx="7772400" cy="1368152"/>
          </a:xfrm>
        </p:spPr>
        <p:txBody>
          <a:bodyPr/>
          <a:lstStyle/>
          <a:p>
            <a:r>
              <a:rPr lang="es-EC" sz="4000" dirty="0">
                <a:solidFill>
                  <a:prstClr val="black"/>
                </a:solidFill>
                <a:latin typeface="Algerian" pitchFamily="82" charset="0"/>
              </a:rPr>
              <a:t>GOBIERNO PARROQUIAL DE LUDO</a:t>
            </a:r>
            <a:endParaRPr lang="es-EC" dirty="0"/>
          </a:p>
        </p:txBody>
      </p:sp>
      <p:sp>
        <p:nvSpPr>
          <p:cNvPr id="2" name="1 Marcador de contenido"/>
          <p:cNvSpPr>
            <a:spLocks noGrp="1"/>
          </p:cNvSpPr>
          <p:nvPr>
            <p:ph type="subTitle" idx="1"/>
          </p:nvPr>
        </p:nvSpPr>
        <p:spPr>
          <a:xfrm>
            <a:off x="1371600" y="1772816"/>
            <a:ext cx="6944816" cy="4032448"/>
          </a:xfrm>
        </p:spPr>
        <p:txBody>
          <a:bodyPr>
            <a:normAutofit/>
          </a:bodyPr>
          <a:lstStyle/>
          <a:p>
            <a:pPr marL="0" indent="0" algn="ctr">
              <a:buNone/>
            </a:pPr>
            <a:r>
              <a:rPr lang="es-EC" sz="2400" b="1" dirty="0" smtClean="0">
                <a:solidFill>
                  <a:srgbClr val="C00000"/>
                </a:solidFill>
                <a:latin typeface="Bodoni MT" pitchFamily="18" charset="0"/>
              </a:rPr>
              <a:t>MIEMBROS DEL GOBIERNO PARROQUIAL DE LUDO</a:t>
            </a:r>
          </a:p>
          <a:p>
            <a:pPr marL="0" indent="0" algn="just">
              <a:buNone/>
            </a:pPr>
            <a:r>
              <a:rPr lang="es-EC" b="1" dirty="0" smtClean="0">
                <a:solidFill>
                  <a:schemeClr val="bg1">
                    <a:lumMod val="50000"/>
                  </a:schemeClr>
                </a:solidFill>
                <a:latin typeface="Bodoni MT" pitchFamily="18" charset="0"/>
              </a:rPr>
              <a:t>                </a:t>
            </a:r>
            <a:r>
              <a:rPr lang="es-EC" b="1" dirty="0" smtClean="0">
                <a:solidFill>
                  <a:schemeClr val="tx1"/>
                </a:solidFill>
                <a:latin typeface="Bodoni MT" pitchFamily="18" charset="0"/>
              </a:rPr>
              <a:t>DARIO GONZALO JIMENEZ ALVAREZ</a:t>
            </a:r>
          </a:p>
          <a:p>
            <a:pPr marL="0" indent="0" algn="just">
              <a:buNone/>
            </a:pPr>
            <a:r>
              <a:rPr lang="es-EC" b="1" dirty="0" smtClean="0">
                <a:solidFill>
                  <a:schemeClr val="tx1"/>
                </a:solidFill>
                <a:latin typeface="Bodoni MT" pitchFamily="18" charset="0"/>
              </a:rPr>
              <a:t>                LUIS GERARDO CALLE CALLE</a:t>
            </a:r>
          </a:p>
          <a:p>
            <a:pPr marL="0" indent="0" algn="just">
              <a:buNone/>
            </a:pPr>
            <a:r>
              <a:rPr lang="es-EC" b="1" dirty="0" smtClean="0">
                <a:solidFill>
                  <a:schemeClr val="tx1"/>
                </a:solidFill>
                <a:latin typeface="Bodoni MT" pitchFamily="18" charset="0"/>
              </a:rPr>
              <a:t>                TERESA MERCEDES QUITUIZACA QUINDIZACA</a:t>
            </a:r>
          </a:p>
          <a:p>
            <a:pPr marL="0" indent="0" algn="just">
              <a:buNone/>
            </a:pPr>
            <a:r>
              <a:rPr lang="es-EC" b="1" dirty="0">
                <a:solidFill>
                  <a:schemeClr val="tx1"/>
                </a:solidFill>
                <a:latin typeface="Bodoni MT" pitchFamily="18" charset="0"/>
              </a:rPr>
              <a:t> </a:t>
            </a:r>
            <a:r>
              <a:rPr lang="es-EC" b="1" dirty="0" smtClean="0">
                <a:solidFill>
                  <a:schemeClr val="tx1"/>
                </a:solidFill>
                <a:latin typeface="Bodoni MT" pitchFamily="18" charset="0"/>
              </a:rPr>
              <a:t>                VICTOR ANTONIO CALLE SARMIENTO</a:t>
            </a:r>
          </a:p>
          <a:p>
            <a:pPr marL="0" indent="0" algn="just">
              <a:buNone/>
            </a:pPr>
            <a:r>
              <a:rPr lang="es-EC" b="1" dirty="0" smtClean="0">
                <a:solidFill>
                  <a:schemeClr val="tx1"/>
                </a:solidFill>
                <a:latin typeface="Bodoni MT" pitchFamily="18" charset="0"/>
              </a:rPr>
              <a:t>                CESAR ALEJANDRO MOROCHO CARCHI</a:t>
            </a:r>
          </a:p>
          <a:p>
            <a:pPr marL="0" indent="0" algn="ctr">
              <a:buNone/>
            </a:pPr>
            <a:r>
              <a:rPr lang="es-EC" b="1" dirty="0" smtClean="0">
                <a:solidFill>
                  <a:srgbClr val="FF0000"/>
                </a:solidFill>
                <a:latin typeface="Bodoni MT" pitchFamily="18" charset="0"/>
              </a:rPr>
              <a:t>RENDICION DE CUENTAS DEL 01 DE  ENERO AL 31 DE DICIEMBRE DEL AÑO 2015. </a:t>
            </a:r>
          </a:p>
          <a:p>
            <a:pPr marL="0" indent="0" algn="ctr">
              <a:buNone/>
            </a:pPr>
            <a:r>
              <a:rPr lang="es-EC" sz="2800" b="1" dirty="0" smtClean="0">
                <a:solidFill>
                  <a:srgbClr val="7030A0"/>
                </a:solidFill>
                <a:latin typeface="Bodoni MT" pitchFamily="18" charset="0"/>
              </a:rPr>
              <a:t>GRACIAS POR SU ANTENCION.</a:t>
            </a:r>
            <a:endParaRPr lang="es-EC" sz="2800" b="1" dirty="0">
              <a:solidFill>
                <a:srgbClr val="7030A0"/>
              </a:solidFill>
              <a:latin typeface="Bodoni MT" pitchFamily="18" charset="0"/>
            </a:endParaRPr>
          </a:p>
        </p:txBody>
      </p:sp>
    </p:spTree>
    <p:extLst>
      <p:ext uri="{BB962C8B-B14F-4D97-AF65-F5344CB8AC3E}">
        <p14:creationId xmlns:p14="http://schemas.microsoft.com/office/powerpoint/2010/main" val="9578935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3130</TotalTime>
  <Words>3160</Words>
  <Application>Microsoft Office PowerPoint</Application>
  <PresentationFormat>Presentación en pantalla (4:3)</PresentationFormat>
  <Paragraphs>279</Paragraphs>
  <Slides>59</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59</vt:i4>
      </vt:variant>
    </vt:vector>
  </HeadingPairs>
  <TitlesOfParts>
    <vt:vector size="68" baseType="lpstr">
      <vt:lpstr>Algerian</vt:lpstr>
      <vt:lpstr>Andalus</vt:lpstr>
      <vt:lpstr>Bodoni MT</vt:lpstr>
      <vt:lpstr>Calibri</vt:lpstr>
      <vt:lpstr>Cambria</vt:lpstr>
      <vt:lpstr>Candara</vt:lpstr>
      <vt:lpstr>Symbol</vt:lpstr>
      <vt:lpstr>Wingdings</vt:lpstr>
      <vt:lpstr>Forma de onda</vt:lpstr>
      <vt:lpstr>GOBIERNO PARROQUIAL DE LUDO</vt:lpstr>
      <vt:lpstr> GOBIERNO PARROQUIAL DE LUDO</vt:lpstr>
      <vt:lpstr>GOBIERNO PARROQUIAL DE LUDO</vt:lpstr>
      <vt:lpstr>GOBIERNO PARROQUIAL DE LUDO</vt:lpstr>
      <vt:lpstr> 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GOBIERNO AUTONOMO DESCENTRALIZADO PARROQUIAL DE LUDO</dc:title>
  <dc:creator>Usuario</dc:creator>
  <cp:lastModifiedBy>usuario</cp:lastModifiedBy>
  <cp:revision>271</cp:revision>
  <dcterms:created xsi:type="dcterms:W3CDTF">2014-03-17T20:00:14Z</dcterms:created>
  <dcterms:modified xsi:type="dcterms:W3CDTF">2016-03-15T15:58:31Z</dcterms:modified>
</cp:coreProperties>
</file>